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27"/>
  </p:notesMasterIdLst>
  <p:sldIdLst>
    <p:sldId id="256" r:id="rId2"/>
    <p:sldId id="259" r:id="rId3"/>
    <p:sldId id="282" r:id="rId4"/>
    <p:sldId id="283" r:id="rId5"/>
    <p:sldId id="257" r:id="rId6"/>
    <p:sldId id="280" r:id="rId7"/>
    <p:sldId id="258" r:id="rId8"/>
    <p:sldId id="284" r:id="rId9"/>
    <p:sldId id="260" r:id="rId10"/>
    <p:sldId id="261" r:id="rId11"/>
    <p:sldId id="262" r:id="rId12"/>
    <p:sldId id="285" r:id="rId13"/>
    <p:sldId id="265" r:id="rId14"/>
    <p:sldId id="268" r:id="rId15"/>
    <p:sldId id="270" r:id="rId16"/>
    <p:sldId id="271" r:id="rId17"/>
    <p:sldId id="272" r:id="rId18"/>
    <p:sldId id="275" r:id="rId19"/>
    <p:sldId id="276" r:id="rId20"/>
    <p:sldId id="286" r:id="rId21"/>
    <p:sldId id="273" r:id="rId22"/>
    <p:sldId id="274" r:id="rId23"/>
    <p:sldId id="278" r:id="rId24"/>
    <p:sldId id="287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009051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60"/>
    <p:restoredTop sz="93490"/>
  </p:normalViewPr>
  <p:slideViewPr>
    <p:cSldViewPr snapToGrid="0" snapToObjects="1">
      <p:cViewPr>
        <p:scale>
          <a:sx n="100" d="100"/>
          <a:sy n="100" d="100"/>
        </p:scale>
        <p:origin x="1240" y="53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850C7-425A-794D-880A-43D07BE52064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6E1F9-6DEB-E241-8E3E-69773BCF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0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6E1F9-6DEB-E241-8E3E-69773BCF2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8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B857-686D-8D61-1780-29CBC376D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F0514-6175-E11E-CD25-3FF199A33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5141-EF8F-FD03-9584-BAC2B037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6628-12BD-474F-B841-C217666E9E43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DA92D-D90C-0C17-B3B7-431730B9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0FDC0-04B6-3B61-9654-4B286435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4089-12E0-4310-6999-DE6E236F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0D3E8-6CAB-9713-F326-0574DC3F1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156CF-85B6-384E-1DB2-978E26CD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4E79-B31F-6548-8509-2A47F614479E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68099-5159-B6AB-4785-3D415AEC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100B6-54C4-F37D-1BEE-39D23BE0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3059E-03F6-F1D5-64CC-76146642A3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3BA0D-9582-C4A1-D785-69D3978BE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7B138-F1CC-1874-DAC5-83423137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81C5-9190-6E49-A5A2-12D9E5EA5923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4575C-5C74-93F1-0FFC-330FE257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67C62-03F6-56D7-132F-0F09D349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2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A046-B7F1-8B00-D7CC-4F51D4CCA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0EE81-EC78-876A-67A5-5776C5164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13D0B-3046-FC30-9F51-01AB270E1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DF51B-3911-584B-8AFD-08B28503CAAF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65971-A251-F25B-FE40-2E732C6D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E6209-C93E-CBBF-BD14-B8D19CC7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1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3867-6559-4628-6D62-F5201A02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60EF3-8464-85DE-26D6-8BF5764A8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1544E-B254-2909-B92A-FE80DC75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269B-E578-2440-A02A-5D997EAAF5DF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02832-735E-B279-4CC8-52A690B4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A9981-B66E-2EF8-F2F0-F7A1A065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0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A705-EA17-30EA-F6E1-751F8C44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2652-C96C-703B-F755-066DA0F11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392E-7EE9-BE53-5297-440A87AFA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161FD-AAE0-12E1-BEBA-71E9E4B3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652D-779B-674B-81CE-3239B6CCDED6}" type="datetime1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7A69B-D97D-5B23-5829-B363FE04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BE17E-05D4-BD2A-ED45-3DA1CBA9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5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BB5C5-C5DE-5958-3FE0-4366B3D8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1A393-66DD-02CF-594B-8BC3F990E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81C3-359C-E7AE-4F3F-B01BF0BA2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223D4-3143-81E4-D0A0-A771160F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A47FC-A1CE-2C8A-9023-5C4163B5A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23131-182B-859A-C84C-9BEEA80D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201-3610-F948-AA58-4258DECC5BBA}" type="datetime1">
              <a:rPr lang="en-US" smtClean="0"/>
              <a:t>5/24/22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33DC1-E6D9-631D-6B1D-8A8253DC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8B662-A598-DBF8-3AB2-A3789C69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118C-13EF-7234-40CE-CFD6E40D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3CCA5-5E69-FB75-7816-86DFDFCD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440F-6A57-424B-A87A-6B597369FAA2}" type="datetime1">
              <a:rPr lang="en-US" smtClean="0"/>
              <a:t>5/24/22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AB2E1-8487-F160-F250-72F2F51B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72AEE-44C6-18F8-0F49-0108DF7F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3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38573-4A98-BC91-EDF3-14B04DF1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0458-C80E-064D-B0E3-6796A24C04E6}" type="datetime1">
              <a:rPr lang="en-US" smtClean="0"/>
              <a:t>5/24/22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AE676-F75E-CF27-C544-08BA1E262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B448E-E354-6F61-2313-CB35674C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8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28A5-5FDD-528F-BD32-0434729C2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6511F-1598-BF7C-8436-4AC66769E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08AB3-D13F-8F83-F22B-E72162FB5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F244F-91F0-05D3-3B1B-4D7E8FB5B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E6F2B-76AC-7F4B-A10D-1E3C14F8C78A}" type="datetime1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7FB1E-9B10-13A8-EC1F-C2AF2A50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CEBB6-6FD5-D81B-04AC-6747AACA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7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F0E4-C9AB-04A1-0BC6-80EA11BC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E93A7D-1225-2A83-B46D-43DEB4636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D749B-38AE-394A-F232-B20B04A98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3BA09-14F9-9C24-E857-E35706D7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80E5A-EA28-5841-A236-3D4AF0E73599}" type="datetime1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573F1-04A7-F797-8356-10859B15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224A2-3D92-C5EC-C1F1-47285539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3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EB5647-C2BE-B5EF-DB31-3034A57F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19F34-547F-2C35-1A44-9EA1DD134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A5532-A629-1F2D-F9E3-82E7C7EEC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113E1-6F54-9F46-90E5-B7FF1ED5707F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B641-7589-4167-3779-8FC002FB5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DABANGG @ WOOT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EF2A6-75A2-9474-7C5C-EE89B30BB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9C1A9-245F-AA4C-B461-35C3E1EA4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0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0.tiff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3" Type="http://schemas.openxmlformats.org/officeDocument/2006/relationships/image" Target="../media/image10.tiff"/><Relationship Id="rId7" Type="http://schemas.openxmlformats.org/officeDocument/2006/relationships/image" Target="../media/image27.svg"/><Relationship Id="rId12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7.svg"/><Relationship Id="rId5" Type="http://schemas.openxmlformats.org/officeDocument/2006/relationships/image" Target="../media/image29.svg"/><Relationship Id="rId10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3" Type="http://schemas.openxmlformats.org/officeDocument/2006/relationships/image" Target="../media/image10.tiff"/><Relationship Id="rId7" Type="http://schemas.openxmlformats.org/officeDocument/2006/relationships/image" Target="../media/image27.svg"/><Relationship Id="rId12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7.svg"/><Relationship Id="rId5" Type="http://schemas.openxmlformats.org/officeDocument/2006/relationships/image" Target="../media/image29.svg"/><Relationship Id="rId10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isc.sans.edu/podcastdetail.html?id=7018" TargetMode="External"/><Relationship Id="rId3" Type="http://schemas.openxmlformats.org/officeDocument/2006/relationships/image" Target="../media/image46.png"/><Relationship Id="rId7" Type="http://schemas.openxmlformats.org/officeDocument/2006/relationships/hyperlink" Target="https://thehackernews.com/2020/05/noise-resilient-flush-attack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10" Type="http://schemas.openxmlformats.org/officeDocument/2006/relationships/hyperlink" Target="mailto:anish.Saxena@cc.gatech.edu" TargetMode="External"/><Relationship Id="rId4" Type="http://schemas.openxmlformats.org/officeDocument/2006/relationships/image" Target="../media/image47.jpeg"/><Relationship Id="rId9" Type="http://schemas.openxmlformats.org/officeDocument/2006/relationships/hyperlink" Target="https://www.securityweek.com/new-technique-improves-effectiveness-timing-channel-attack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0.tiff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1CC8-832A-C6C2-A995-B5E612B69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038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DABANGG: A Case for Noise Resilient Flush-Based Cache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690DA-E1C4-776E-E5F0-E41309A78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97086"/>
            <a:ext cx="9144000" cy="550414"/>
          </a:xfrm>
        </p:spPr>
        <p:txBody>
          <a:bodyPr>
            <a:normAutofit/>
          </a:bodyPr>
          <a:lstStyle/>
          <a:p>
            <a:r>
              <a:rPr lang="en-US" sz="3200" dirty="0"/>
              <a:t>WOOT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B2A1A-ED0D-3323-2021-B40873840B7F}"/>
              </a:ext>
            </a:extLst>
          </p:cNvPr>
          <p:cNvSpPr txBox="1"/>
          <p:nvPr/>
        </p:nvSpPr>
        <p:spPr>
          <a:xfrm>
            <a:off x="2381025" y="3895572"/>
            <a:ext cx="1874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Anish Saxena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7692E-7900-C16A-33F7-66A2D126BB71}"/>
              </a:ext>
            </a:extLst>
          </p:cNvPr>
          <p:cNvSpPr txBox="1"/>
          <p:nvPr/>
        </p:nvSpPr>
        <p:spPr>
          <a:xfrm>
            <a:off x="7936808" y="3895572"/>
            <a:ext cx="253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Biswabandan</a:t>
            </a:r>
            <a:r>
              <a:rPr lang="en-US" sz="2000" dirty="0"/>
              <a:t> Panda</a:t>
            </a:r>
          </a:p>
        </p:txBody>
      </p:sp>
      <p:pic>
        <p:nvPicPr>
          <p:cNvPr id="1026" name="Picture 2" descr="IIT Kanpur - Wikipedia">
            <a:extLst>
              <a:ext uri="{FF2B5EF4-FFF2-40B4-BE49-F238E27FC236}">
                <a16:creationId xmlns:a16="http://schemas.microsoft.com/office/drawing/2014/main" id="{6DC15B77-581F-D5B0-D7FC-2CF61599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513" y="4683668"/>
            <a:ext cx="1864441" cy="182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IT Bombay - Wikipedia">
            <a:extLst>
              <a:ext uri="{FF2B5EF4-FFF2-40B4-BE49-F238E27FC236}">
                <a16:creationId xmlns:a16="http://schemas.microsoft.com/office/drawing/2014/main" id="{6B9B4E45-5739-C9A1-C4D9-826956F3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099" y="4621798"/>
            <a:ext cx="1874169" cy="182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s | Brand Guide">
            <a:extLst>
              <a:ext uri="{FF2B5EF4-FFF2-40B4-BE49-F238E27FC236}">
                <a16:creationId xmlns:a16="http://schemas.microsoft.com/office/drawing/2014/main" id="{92A01A4A-8C1E-68E2-A83B-4119E2C0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71" y="4621798"/>
            <a:ext cx="1827219" cy="182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vatar">
            <a:extLst>
              <a:ext uri="{FF2B5EF4-FFF2-40B4-BE49-F238E27FC236}">
                <a16:creationId xmlns:a16="http://schemas.microsoft.com/office/drawing/2014/main" id="{5814AA0A-FD7B-3680-9F67-D35436B3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0389"/>
            <a:ext cx="23876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7A7AC-2EF4-1B14-3012-FEF8BDC9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F6B6A8-3406-EBE0-B0D3-392446E0D344}"/>
              </a:ext>
            </a:extLst>
          </p:cNvPr>
          <p:cNvSpPr txBox="1"/>
          <p:nvPr/>
        </p:nvSpPr>
        <p:spPr>
          <a:xfrm>
            <a:off x="1080951" y="6498134"/>
            <a:ext cx="2133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Georgia Institute of Technology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0B1114-B198-FC20-3FE0-E6F0C82F3D48}"/>
              </a:ext>
            </a:extLst>
          </p:cNvPr>
          <p:cNvSpPr txBox="1"/>
          <p:nvPr/>
        </p:nvSpPr>
        <p:spPr>
          <a:xfrm>
            <a:off x="3416010" y="6498134"/>
            <a:ext cx="2513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Indian Institute of Technology Kanpur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659F2-3562-62C6-FB98-AFC50BBDBC36}"/>
              </a:ext>
            </a:extLst>
          </p:cNvPr>
          <p:cNvSpPr txBox="1"/>
          <p:nvPr/>
        </p:nvSpPr>
        <p:spPr>
          <a:xfrm>
            <a:off x="7966460" y="6498134"/>
            <a:ext cx="2577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Indian Institute of Technology Bombay</a:t>
            </a:r>
          </a:p>
        </p:txBody>
      </p:sp>
    </p:spTree>
    <p:extLst>
      <p:ext uri="{BB962C8B-B14F-4D97-AF65-F5344CB8AC3E}">
        <p14:creationId xmlns:p14="http://schemas.microsoft.com/office/powerpoint/2010/main" val="369300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3F30-54E2-9A5A-34AB-4EE55DBB8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Frequency Scaling and Core Placement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E948D-CA73-0A23-E480-6DF3A221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95A7B-AF12-446D-7829-89AFD2FB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82861CF3-FA41-56B6-89C4-B7F4C1AED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75D9C76-D6DF-FA6B-1706-B6C1E2210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374" y="1624909"/>
            <a:ext cx="4775201" cy="8961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Processor frequency is variable</a:t>
            </a:r>
          </a:p>
          <a:p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A55A222-E7FF-0CEE-86B6-C6945500DC8F}"/>
              </a:ext>
            </a:extLst>
          </p:cNvPr>
          <p:cNvSpPr/>
          <p:nvPr/>
        </p:nvSpPr>
        <p:spPr>
          <a:xfrm>
            <a:off x="1110325" y="4096536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E1CB0CA-7DB8-20AF-73F7-007F55D060D8}"/>
              </a:ext>
            </a:extLst>
          </p:cNvPr>
          <p:cNvSpPr/>
          <p:nvPr/>
        </p:nvSpPr>
        <p:spPr>
          <a:xfrm>
            <a:off x="2119148" y="4096536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38A6D53-A7D2-7A32-11A4-E1F946FA47B9}"/>
              </a:ext>
            </a:extLst>
          </p:cNvPr>
          <p:cNvSpPr/>
          <p:nvPr/>
        </p:nvSpPr>
        <p:spPr>
          <a:xfrm>
            <a:off x="3127971" y="4096536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A63A029-6C07-D40E-9FB0-5A6358420B85}"/>
              </a:ext>
            </a:extLst>
          </p:cNvPr>
          <p:cNvSpPr/>
          <p:nvPr/>
        </p:nvSpPr>
        <p:spPr>
          <a:xfrm>
            <a:off x="4136794" y="4096535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3830E-BC18-F193-FF88-194E4DEE5E4A}"/>
              </a:ext>
            </a:extLst>
          </p:cNvPr>
          <p:cNvSpPr txBox="1"/>
          <p:nvPr/>
        </p:nvSpPr>
        <p:spPr>
          <a:xfrm>
            <a:off x="1130675" y="490746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1GHz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AB6738-3089-1F64-6D4F-CD366D01EA05}"/>
              </a:ext>
            </a:extLst>
          </p:cNvPr>
          <p:cNvSpPr txBox="1"/>
          <p:nvPr/>
        </p:nvSpPr>
        <p:spPr>
          <a:xfrm>
            <a:off x="2139498" y="490746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1GHz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68FC8E-C992-FBC3-DA7E-B488A6E8810C}"/>
              </a:ext>
            </a:extLst>
          </p:cNvPr>
          <p:cNvSpPr txBox="1"/>
          <p:nvPr/>
        </p:nvSpPr>
        <p:spPr>
          <a:xfrm>
            <a:off x="3149036" y="490746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1GHz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1E900D-75F3-3C26-AA1D-A15ADA49D0AB}"/>
              </a:ext>
            </a:extLst>
          </p:cNvPr>
          <p:cNvSpPr txBox="1"/>
          <p:nvPr/>
        </p:nvSpPr>
        <p:spPr>
          <a:xfrm>
            <a:off x="4160231" y="490746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1GHz</a:t>
            </a:r>
          </a:p>
        </p:txBody>
      </p:sp>
      <p:pic>
        <p:nvPicPr>
          <p:cNvPr id="34" name="Graphic 33" descr="Mathematics outline">
            <a:extLst>
              <a:ext uri="{FF2B5EF4-FFF2-40B4-BE49-F238E27FC236}">
                <a16:creationId xmlns:a16="http://schemas.microsoft.com/office/drawing/2014/main" id="{7E6936EB-AD7F-763B-2FE0-1CF2AA22C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2721" y="3200424"/>
            <a:ext cx="914400" cy="914400"/>
          </a:xfrm>
          <a:prstGeom prst="rect">
            <a:avLst/>
          </a:prstGeom>
        </p:spPr>
      </p:pic>
      <p:pic>
        <p:nvPicPr>
          <p:cNvPr id="37" name="Graphic 36" descr="Mathematics outline">
            <a:extLst>
              <a:ext uri="{FF2B5EF4-FFF2-40B4-BE49-F238E27FC236}">
                <a16:creationId xmlns:a16="http://schemas.microsoft.com/office/drawing/2014/main" id="{6779C2C5-AA5B-FABF-950E-28AFC27FD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071" y="3200424"/>
            <a:ext cx="914400" cy="914400"/>
          </a:xfrm>
          <a:prstGeom prst="rect">
            <a:avLst/>
          </a:prstGeom>
        </p:spPr>
      </p:pic>
      <p:pic>
        <p:nvPicPr>
          <p:cNvPr id="38" name="Graphic 37" descr="Mathematics outline">
            <a:extLst>
              <a:ext uri="{FF2B5EF4-FFF2-40B4-BE49-F238E27FC236}">
                <a16:creationId xmlns:a16="http://schemas.microsoft.com/office/drawing/2014/main" id="{ED42DFD2-3FC2-BDDA-994F-AA42FAD57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421" y="319128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2553AE-162F-BD4A-2F2E-FA8ABA2C51B2}"/>
              </a:ext>
            </a:extLst>
          </p:cNvPr>
          <p:cNvSpPr txBox="1"/>
          <p:nvPr/>
        </p:nvSpPr>
        <p:spPr>
          <a:xfrm>
            <a:off x="1130675" y="490746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4GHz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9E73C2-FCD6-0898-7D94-A577AE0C0755}"/>
              </a:ext>
            </a:extLst>
          </p:cNvPr>
          <p:cNvSpPr txBox="1"/>
          <p:nvPr/>
        </p:nvSpPr>
        <p:spPr>
          <a:xfrm>
            <a:off x="2139498" y="490746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4GHz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ABE3DD-445F-C92B-8755-4EC3EBFF719D}"/>
              </a:ext>
            </a:extLst>
          </p:cNvPr>
          <p:cNvSpPr txBox="1"/>
          <p:nvPr/>
        </p:nvSpPr>
        <p:spPr>
          <a:xfrm>
            <a:off x="3149036" y="490746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4GHz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342FC7-84B7-11EA-451C-EEDAAC4C1D3A}"/>
              </a:ext>
            </a:extLst>
          </p:cNvPr>
          <p:cNvSpPr txBox="1"/>
          <p:nvPr/>
        </p:nvSpPr>
        <p:spPr>
          <a:xfrm>
            <a:off x="4160231" y="490746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4GHz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CD25C4E-8A81-16C8-5370-9F0CDB3CB873}"/>
              </a:ext>
            </a:extLst>
          </p:cNvPr>
          <p:cNvSpPr/>
          <p:nvPr/>
        </p:nvSpPr>
        <p:spPr>
          <a:xfrm>
            <a:off x="6581921" y="4013927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0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2D68F4A-755E-8674-6407-8D4D5A1CC131}"/>
              </a:ext>
            </a:extLst>
          </p:cNvPr>
          <p:cNvSpPr/>
          <p:nvPr/>
        </p:nvSpPr>
        <p:spPr>
          <a:xfrm>
            <a:off x="7590744" y="4013927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1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742A95E-B9DE-4823-295E-281300FDC738}"/>
              </a:ext>
            </a:extLst>
          </p:cNvPr>
          <p:cNvSpPr/>
          <p:nvPr/>
        </p:nvSpPr>
        <p:spPr>
          <a:xfrm>
            <a:off x="8599567" y="4013927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E6AE610-546E-D204-9AF8-A121EEFBF7B9}"/>
              </a:ext>
            </a:extLst>
          </p:cNvPr>
          <p:cNvSpPr/>
          <p:nvPr/>
        </p:nvSpPr>
        <p:spPr>
          <a:xfrm>
            <a:off x="9608390" y="4013926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3</a:t>
            </a:r>
          </a:p>
        </p:txBody>
      </p:sp>
      <p:sp>
        <p:nvSpPr>
          <p:cNvPr id="50" name="Content Placeholder 15">
            <a:extLst>
              <a:ext uri="{FF2B5EF4-FFF2-40B4-BE49-F238E27FC236}">
                <a16:creationId xmlns:a16="http://schemas.microsoft.com/office/drawing/2014/main" id="{E1BF42CF-B5FB-9B87-FB40-DB24807E4BDB}"/>
              </a:ext>
            </a:extLst>
          </p:cNvPr>
          <p:cNvSpPr txBox="1">
            <a:spLocks/>
          </p:cNvSpPr>
          <p:nvPr/>
        </p:nvSpPr>
        <p:spPr>
          <a:xfrm>
            <a:off x="6206347" y="1624856"/>
            <a:ext cx="5125279" cy="51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OS can change core placement</a:t>
            </a:r>
          </a:p>
          <a:p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854E8FF-0B66-6E98-B62B-17F003D28F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019" y="3313283"/>
            <a:ext cx="765449" cy="7427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0232AA-22B1-69BD-7048-0DF6934404D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615" y="3212386"/>
            <a:ext cx="765449" cy="742720"/>
          </a:xfrm>
          <a:prstGeom prst="rect">
            <a:avLst/>
          </a:prstGeom>
        </p:spPr>
      </p:pic>
      <p:pic>
        <p:nvPicPr>
          <p:cNvPr id="56" name="Graphic 55" descr="Angel face outline with solid fill">
            <a:extLst>
              <a:ext uri="{FF2B5EF4-FFF2-40B4-BE49-F238E27FC236}">
                <a16:creationId xmlns:a16="http://schemas.microsoft.com/office/drawing/2014/main" id="{67542C4A-8FEE-C454-29D9-E1B7E41F1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0556" y="3222260"/>
            <a:ext cx="790851" cy="790851"/>
          </a:xfrm>
          <a:prstGeom prst="rect">
            <a:avLst/>
          </a:prstGeom>
        </p:spPr>
      </p:pic>
      <p:pic>
        <p:nvPicPr>
          <p:cNvPr id="57" name="Graphic 56" descr="Mathematics outline">
            <a:extLst>
              <a:ext uri="{FF2B5EF4-FFF2-40B4-BE49-F238E27FC236}">
                <a16:creationId xmlns:a16="http://schemas.microsoft.com/office/drawing/2014/main" id="{447C8616-5173-48B9-446F-AA5C43CCA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567" y="2153259"/>
            <a:ext cx="914400" cy="914400"/>
          </a:xfrm>
          <a:prstGeom prst="rect">
            <a:avLst/>
          </a:prstGeom>
        </p:spPr>
      </p:pic>
      <p:pic>
        <p:nvPicPr>
          <p:cNvPr id="58" name="Graphic 57" descr="Mathematics outline">
            <a:extLst>
              <a:ext uri="{FF2B5EF4-FFF2-40B4-BE49-F238E27FC236}">
                <a16:creationId xmlns:a16="http://schemas.microsoft.com/office/drawing/2014/main" id="{2BE4794E-C08B-9509-DE62-1CFBECA3F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9917" y="2153259"/>
            <a:ext cx="914400" cy="914400"/>
          </a:xfrm>
          <a:prstGeom prst="rect">
            <a:avLst/>
          </a:prstGeom>
        </p:spPr>
      </p:pic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AAE02B92-DE41-9E8C-260C-1C364CDEE701}"/>
              </a:ext>
            </a:extLst>
          </p:cNvPr>
          <p:cNvCxnSpPr>
            <a:cxnSpLocks/>
            <a:stCxn id="47" idx="2"/>
            <a:endCxn id="48" idx="2"/>
          </p:cNvCxnSpPr>
          <p:nvPr/>
        </p:nvCxnSpPr>
        <p:spPr>
          <a:xfrm rot="5400000" flipH="1" flipV="1">
            <a:off x="9465927" y="4198944"/>
            <a:ext cx="1" cy="1008823"/>
          </a:xfrm>
          <a:prstGeom prst="curvedConnector3">
            <a:avLst>
              <a:gd name="adj1" fmla="val -228600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E25DA21-E555-3CBD-B9E0-7A28A3A0A523}"/>
              </a:ext>
            </a:extLst>
          </p:cNvPr>
          <p:cNvSpPr txBox="1"/>
          <p:nvPr/>
        </p:nvSpPr>
        <p:spPr>
          <a:xfrm>
            <a:off x="8768987" y="4969342"/>
            <a:ext cx="148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latency</a:t>
            </a:r>
          </a:p>
        </p:txBody>
      </p: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545E3B01-7D00-AD71-ACB9-CC5995D7AFA1}"/>
              </a:ext>
            </a:extLst>
          </p:cNvPr>
          <p:cNvCxnSpPr>
            <a:cxnSpLocks/>
            <a:stCxn id="45" idx="2"/>
            <a:endCxn id="48" idx="2"/>
          </p:cNvCxnSpPr>
          <p:nvPr/>
        </p:nvCxnSpPr>
        <p:spPr>
          <a:xfrm rot="5400000" flipH="1" flipV="1">
            <a:off x="8457104" y="3190121"/>
            <a:ext cx="1" cy="3026469"/>
          </a:xfrm>
          <a:prstGeom prst="curvedConnector3">
            <a:avLst>
              <a:gd name="adj1" fmla="val -228600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A42BD2-47CD-B2C4-745D-5E7E80FDAA54}"/>
              </a:ext>
            </a:extLst>
          </p:cNvPr>
          <p:cNvSpPr txBox="1"/>
          <p:nvPr/>
        </p:nvSpPr>
        <p:spPr>
          <a:xfrm>
            <a:off x="7712124" y="4969342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latency</a:t>
            </a:r>
          </a:p>
        </p:txBody>
      </p:sp>
    </p:spTree>
    <p:extLst>
      <p:ext uri="{BB962C8B-B14F-4D97-AF65-F5344CB8AC3E}">
        <p14:creationId xmlns:p14="http://schemas.microsoft.com/office/powerpoint/2010/main" val="30241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4.44444E-6 C -0.01029 0.025 -0.02878 0.05 -0.03138 0.07407 C -0.03399 0.09814 -0.02071 0.12129 -0.00743 0.14444 " pathEditMode="relative" rAng="0" ptsTypes="AAA">
                                      <p:cBhvr>
                                        <p:cTn id="6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722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4.44444E-6 C -0.01029 0.025 -0.02878 0.05 -0.03138 0.07407 C -0.03399 0.09814 -0.0207 0.12129 -0.00742 0.14444 " pathEditMode="relative" rAng="0" ptsTypes="AAA">
                                      <p:cBhvr>
                                        <p:cTn id="6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722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2223 C -0.01888 -0.03287 -0.03763 -0.04352 -0.06159 -0.04746 C -0.08567 -0.05162 -0.12799 -0.05255 -0.1444 -0.04653 C -0.1608 -0.04051 -0.16067 -0.02593 -0.16054 -0.01111 " pathEditMode="relative" rAng="0" ptsTypes="AAAA">
                                      <p:cBhvr>
                                        <p:cTn id="6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4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41" grpId="0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50" grpId="0"/>
      <p:bldP spid="63" grpId="0"/>
      <p:bldP spid="63" grpId="1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7469-4B95-AA30-7B91-6FA9B83D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Frequency Scaling and Core Placement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7AC5D-95FE-673F-C695-1F01EA4C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CF1FA-183C-B5BC-4AFA-E68CB936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12" descr="Avatar">
            <a:extLst>
              <a:ext uri="{FF2B5EF4-FFF2-40B4-BE49-F238E27FC236}">
                <a16:creationId xmlns:a16="http://schemas.microsoft.com/office/drawing/2014/main" id="{442B6FF6-90A6-C3F5-62E6-299E8E2B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BEC56B9-BEA2-5133-3AD3-FC9623396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4" r="5321" b="9565"/>
          <a:stretch/>
        </p:blipFill>
        <p:spPr>
          <a:xfrm>
            <a:off x="571500" y="1952704"/>
            <a:ext cx="5474917" cy="3142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A19E8C-8F04-37FC-7A16-4CCB874CCBB4}"/>
              </a:ext>
            </a:extLst>
          </p:cNvPr>
          <p:cNvSpPr txBox="1"/>
          <p:nvPr/>
        </p:nvSpPr>
        <p:spPr>
          <a:xfrm>
            <a:off x="2262024" y="5287619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 of DVFS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09A5F0-5379-1ED8-13B5-F9BF8B97D895}"/>
              </a:ext>
            </a:extLst>
          </p:cNvPr>
          <p:cNvSpPr txBox="1"/>
          <p:nvPr/>
        </p:nvSpPr>
        <p:spPr>
          <a:xfrm>
            <a:off x="7860140" y="5287619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 of OS Scheduling</a:t>
            </a:r>
          </a:p>
        </p:txBody>
      </p:sp>
      <p:pic>
        <p:nvPicPr>
          <p:cNvPr id="14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1C5B3DB-2566-A4A9-2660-B4964B23F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1" t="12800" r="7330" b="11111"/>
          <a:stretch/>
        </p:blipFill>
        <p:spPr>
          <a:xfrm>
            <a:off x="6313117" y="1921893"/>
            <a:ext cx="5558183" cy="3144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699187-AE74-A7BC-945B-DFD961D55F72}"/>
              </a:ext>
            </a:extLst>
          </p:cNvPr>
          <p:cNvSpPr txBox="1"/>
          <p:nvPr/>
        </p:nvSpPr>
        <p:spPr>
          <a:xfrm rot="16200000">
            <a:off x="6088573" y="4114800"/>
            <a:ext cx="736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reload hit</a:t>
            </a:r>
          </a:p>
        </p:txBody>
      </p:sp>
    </p:spTree>
    <p:extLst>
      <p:ext uri="{BB962C8B-B14F-4D97-AF65-F5344CB8AC3E}">
        <p14:creationId xmlns:p14="http://schemas.microsoft.com/office/powerpoint/2010/main" val="215099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D21B-CD39-C28C-1FE3-E498E1A9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for Today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E2139-8562-5010-82F8-E5ADCEB8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F9EEE-7A0E-6A31-D545-7A693CE5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45C2E7F6-CA91-59BE-4AFD-EEDEE8B1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7F0035-D192-A02B-A882-5768D5A0516F}"/>
              </a:ext>
            </a:extLst>
          </p:cNvPr>
          <p:cNvSpPr txBox="1"/>
          <p:nvPr/>
        </p:nvSpPr>
        <p:spPr>
          <a:xfrm>
            <a:off x="838200" y="1632295"/>
            <a:ext cx="921025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What are Flush-based Cache Attacks?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How well do they perform in the wild?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Can we make them resilient to system noise?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What is the impact of DABANGG refinements?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67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7469-4B95-AA30-7B91-6FA9B83D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parameterize system noise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7AC5D-95FE-673F-C695-1F01EA4C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CF1FA-183C-B5BC-4AFA-E68CB936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12" descr="Avatar">
            <a:extLst>
              <a:ext uri="{FF2B5EF4-FFF2-40B4-BE49-F238E27FC236}">
                <a16:creationId xmlns:a16="http://schemas.microsoft.com/office/drawing/2014/main" id="{442B6FF6-90A6-C3F5-62E6-299E8E2B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FEA373-5185-BDA9-EAA9-24D85FB848C8}"/>
              </a:ext>
            </a:extLst>
          </p:cNvPr>
          <p:cNvSpPr/>
          <p:nvPr/>
        </p:nvSpPr>
        <p:spPr>
          <a:xfrm>
            <a:off x="404857" y="1524000"/>
            <a:ext cx="2565546" cy="23323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326F-162B-BC6A-C660-516BAAD66960}"/>
              </a:ext>
            </a:extLst>
          </p:cNvPr>
          <p:cNvSpPr txBox="1"/>
          <p:nvPr/>
        </p:nvSpPr>
        <p:spPr>
          <a:xfrm>
            <a:off x="700343" y="1690688"/>
            <a:ext cx="197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3A6DFD-CE0B-3773-C34D-97C9557B7658}"/>
              </a:ext>
            </a:extLst>
          </p:cNvPr>
          <p:cNvSpPr/>
          <p:nvPr/>
        </p:nvSpPr>
        <p:spPr>
          <a:xfrm>
            <a:off x="3273140" y="1524000"/>
            <a:ext cx="2565546" cy="23323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D9F08-6BB5-AB9C-1035-822E6692D712}"/>
              </a:ext>
            </a:extLst>
          </p:cNvPr>
          <p:cNvSpPr txBox="1"/>
          <p:nvPr/>
        </p:nvSpPr>
        <p:spPr>
          <a:xfrm>
            <a:off x="3568626" y="1690688"/>
            <a:ext cx="197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Memory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5D9ED5-BA24-B7C4-37E1-7A44200B8858}"/>
              </a:ext>
            </a:extLst>
          </p:cNvPr>
          <p:cNvSpPr/>
          <p:nvPr/>
        </p:nvSpPr>
        <p:spPr>
          <a:xfrm>
            <a:off x="404857" y="4090241"/>
            <a:ext cx="2565546" cy="23323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14E20-BA8B-7026-E681-21A42EB65360}"/>
              </a:ext>
            </a:extLst>
          </p:cNvPr>
          <p:cNvSpPr txBox="1"/>
          <p:nvPr/>
        </p:nvSpPr>
        <p:spPr>
          <a:xfrm>
            <a:off x="700343" y="4256929"/>
            <a:ext cx="197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9DE96-7C7D-E9B4-5503-1F5CEA10CE66}"/>
              </a:ext>
            </a:extLst>
          </p:cNvPr>
          <p:cNvSpPr txBox="1"/>
          <p:nvPr/>
        </p:nvSpPr>
        <p:spPr>
          <a:xfrm>
            <a:off x="3590554" y="4069499"/>
            <a:ext cx="197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C-M-I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9DFDD-B599-160A-7CC5-3AFD04660E16}"/>
              </a:ext>
            </a:extLst>
          </p:cNvPr>
          <p:cNvSpPr txBox="1"/>
          <p:nvPr/>
        </p:nvSpPr>
        <p:spPr>
          <a:xfrm>
            <a:off x="595023" y="2375590"/>
            <a:ext cx="207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crypto functions</a:t>
            </a:r>
          </a:p>
          <a:p>
            <a:endParaRPr lang="en-US" dirty="0"/>
          </a:p>
          <a:p>
            <a:r>
              <a:rPr lang="en-US" dirty="0"/>
              <a:t>Effect: frequency </a:t>
            </a:r>
            <a:r>
              <a:rPr lang="en-US" b="1" dirty="0"/>
              <a:t>↑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AF97D-A71A-ED54-3D82-DA522D9FE311}"/>
              </a:ext>
            </a:extLst>
          </p:cNvPr>
          <p:cNvSpPr txBox="1"/>
          <p:nvPr/>
        </p:nvSpPr>
        <p:spPr>
          <a:xfrm>
            <a:off x="3515966" y="2375590"/>
            <a:ext cx="207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graph traversal</a:t>
            </a:r>
          </a:p>
          <a:p>
            <a:endParaRPr lang="en-US" dirty="0"/>
          </a:p>
          <a:p>
            <a:r>
              <a:rPr lang="en-US" dirty="0"/>
              <a:t>Effect: frequency </a:t>
            </a:r>
            <a:r>
              <a:rPr lang="en-US" b="1" dirty="0"/>
              <a:t>↑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0D5A3-70C9-2729-0DF2-1B482157952E}"/>
              </a:ext>
            </a:extLst>
          </p:cNvPr>
          <p:cNvSpPr txBox="1"/>
          <p:nvPr/>
        </p:nvSpPr>
        <p:spPr>
          <a:xfrm>
            <a:off x="647683" y="4898534"/>
            <a:ext cx="2079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DB query</a:t>
            </a:r>
          </a:p>
          <a:p>
            <a:endParaRPr lang="en-US" dirty="0"/>
          </a:p>
          <a:p>
            <a:r>
              <a:rPr lang="en-US" dirty="0"/>
              <a:t>Effect: frequency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DDF8EA-A6F8-34C1-AFE9-07410A66F7C5}"/>
              </a:ext>
            </a:extLst>
          </p:cNvPr>
          <p:cNvSpPr/>
          <p:nvPr/>
        </p:nvSpPr>
        <p:spPr>
          <a:xfrm>
            <a:off x="2336363" y="5439659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~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CC227-3748-AB4D-D2D7-CBDB04B5D99E}"/>
              </a:ext>
            </a:extLst>
          </p:cNvPr>
          <p:cNvSpPr txBox="1"/>
          <p:nvPr/>
        </p:nvSpPr>
        <p:spPr>
          <a:xfrm>
            <a:off x="4086326" y="4531164"/>
            <a:ext cx="983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L-L-L</a:t>
            </a:r>
          </a:p>
          <a:p>
            <a:pPr algn="ctr"/>
            <a:r>
              <a:rPr lang="en-US" dirty="0"/>
              <a:t>L-L-H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H-H-H</a:t>
            </a:r>
          </a:p>
        </p:txBody>
      </p:sp>
      <p:pic>
        <p:nvPicPr>
          <p:cNvPr id="30" name="Picture 2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BA6CACB-4411-E6E2-A62F-ED653F2BC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" t="15651" r="14520" b="10531"/>
          <a:stretch/>
        </p:blipFill>
        <p:spPr>
          <a:xfrm>
            <a:off x="6081512" y="2134596"/>
            <a:ext cx="5789032" cy="33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0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3" grpId="0" animBg="1"/>
      <p:bldP spid="14" grpId="0"/>
      <p:bldP spid="16" grpId="0"/>
      <p:bldP spid="17" grpId="0"/>
      <p:bldP spid="18" grpId="0"/>
      <p:bldP spid="19" grpId="0"/>
      <p:bldP spid="20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E82340-CA62-F655-0447-EFF448AEA76E}"/>
              </a:ext>
            </a:extLst>
          </p:cNvPr>
          <p:cNvCxnSpPr>
            <a:cxnSpLocks/>
          </p:cNvCxnSpPr>
          <p:nvPr/>
        </p:nvCxnSpPr>
        <p:spPr>
          <a:xfrm>
            <a:off x="1256904" y="3167267"/>
            <a:ext cx="94024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38CC73E-10A4-D2CC-B390-012C941922C1}"/>
              </a:ext>
            </a:extLst>
          </p:cNvPr>
          <p:cNvCxnSpPr>
            <a:cxnSpLocks/>
          </p:cNvCxnSpPr>
          <p:nvPr/>
        </p:nvCxnSpPr>
        <p:spPr>
          <a:xfrm>
            <a:off x="1278837" y="3869632"/>
            <a:ext cx="94024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95EA24D-6AF0-8FF7-8ABD-F54340B8755B}"/>
              </a:ext>
            </a:extLst>
          </p:cNvPr>
          <p:cNvCxnSpPr>
            <a:cxnSpLocks/>
          </p:cNvCxnSpPr>
          <p:nvPr/>
        </p:nvCxnSpPr>
        <p:spPr>
          <a:xfrm>
            <a:off x="1275524" y="4558742"/>
            <a:ext cx="94024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52BF0A2-82B6-334D-96D2-B04488CB1E84}"/>
              </a:ext>
            </a:extLst>
          </p:cNvPr>
          <p:cNvCxnSpPr>
            <a:cxnSpLocks/>
          </p:cNvCxnSpPr>
          <p:nvPr/>
        </p:nvCxnSpPr>
        <p:spPr>
          <a:xfrm>
            <a:off x="1275524" y="5234606"/>
            <a:ext cx="94024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7532B1-7413-2476-9EB0-0715F281F5D6}"/>
              </a:ext>
            </a:extLst>
          </p:cNvPr>
          <p:cNvCxnSpPr>
            <a:cxnSpLocks/>
          </p:cNvCxnSpPr>
          <p:nvPr/>
        </p:nvCxnSpPr>
        <p:spPr>
          <a:xfrm>
            <a:off x="1278837" y="2530755"/>
            <a:ext cx="94024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BFAF69-DCC5-67DF-9905-74FC99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Existing Calibration Techniques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E236E-3337-AB0E-2489-C9346544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B757B-36E8-1478-63F5-1D69ABDE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A7A2886B-8B7D-2411-F87F-A7B5EFA8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4391EA-9120-5D86-6A37-4A9FF9754BA8}"/>
              </a:ext>
            </a:extLst>
          </p:cNvPr>
          <p:cNvCxnSpPr>
            <a:cxnSpLocks/>
          </p:cNvCxnSpPr>
          <p:nvPr/>
        </p:nvCxnSpPr>
        <p:spPr>
          <a:xfrm flipV="1">
            <a:off x="1278837" y="1690688"/>
            <a:ext cx="0" cy="40806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857C6E-1590-C318-003F-F3D215E266C7}"/>
              </a:ext>
            </a:extLst>
          </p:cNvPr>
          <p:cNvCxnSpPr>
            <a:cxnSpLocks/>
          </p:cNvCxnSpPr>
          <p:nvPr/>
        </p:nvCxnSpPr>
        <p:spPr>
          <a:xfrm>
            <a:off x="1278837" y="5771319"/>
            <a:ext cx="9614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AC378E-B847-46B1-1BD1-80B18E85CBD7}"/>
              </a:ext>
            </a:extLst>
          </p:cNvPr>
          <p:cNvCxnSpPr>
            <a:cxnSpLocks/>
          </p:cNvCxnSpPr>
          <p:nvPr/>
        </p:nvCxnSpPr>
        <p:spPr>
          <a:xfrm>
            <a:off x="1278837" y="3167267"/>
            <a:ext cx="18735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E19FEA9-E29C-BF99-89A4-C3ED7813D91C}"/>
              </a:ext>
            </a:extLst>
          </p:cNvPr>
          <p:cNvCxnSpPr>
            <a:cxnSpLocks/>
          </p:cNvCxnSpPr>
          <p:nvPr/>
        </p:nvCxnSpPr>
        <p:spPr>
          <a:xfrm>
            <a:off x="3152359" y="3869632"/>
            <a:ext cx="18735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B2A7F5-00C8-FC5F-D768-13119A02B683}"/>
              </a:ext>
            </a:extLst>
          </p:cNvPr>
          <p:cNvCxnSpPr>
            <a:cxnSpLocks/>
          </p:cNvCxnSpPr>
          <p:nvPr/>
        </p:nvCxnSpPr>
        <p:spPr>
          <a:xfrm>
            <a:off x="3152359" y="3167267"/>
            <a:ext cx="0" cy="69573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9E5E17-2E57-A7AA-9E50-EA875E0AA374}"/>
              </a:ext>
            </a:extLst>
          </p:cNvPr>
          <p:cNvCxnSpPr>
            <a:cxnSpLocks/>
          </p:cNvCxnSpPr>
          <p:nvPr/>
        </p:nvCxnSpPr>
        <p:spPr>
          <a:xfrm>
            <a:off x="5025881" y="4552119"/>
            <a:ext cx="18735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49DD11-6407-8D8C-FC09-076ACF302B0D}"/>
              </a:ext>
            </a:extLst>
          </p:cNvPr>
          <p:cNvCxnSpPr>
            <a:cxnSpLocks/>
          </p:cNvCxnSpPr>
          <p:nvPr/>
        </p:nvCxnSpPr>
        <p:spPr>
          <a:xfrm>
            <a:off x="5025881" y="3849754"/>
            <a:ext cx="0" cy="69573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A5FBC4-A7A2-6DB6-A247-313DAD07150C}"/>
              </a:ext>
            </a:extLst>
          </p:cNvPr>
          <p:cNvCxnSpPr>
            <a:cxnSpLocks/>
          </p:cNvCxnSpPr>
          <p:nvPr/>
        </p:nvCxnSpPr>
        <p:spPr>
          <a:xfrm>
            <a:off x="6899403" y="5234606"/>
            <a:ext cx="36360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DB9362-0919-A007-5068-D9F84E4DB114}"/>
              </a:ext>
            </a:extLst>
          </p:cNvPr>
          <p:cNvCxnSpPr>
            <a:cxnSpLocks/>
          </p:cNvCxnSpPr>
          <p:nvPr/>
        </p:nvCxnSpPr>
        <p:spPr>
          <a:xfrm>
            <a:off x="6899403" y="4532241"/>
            <a:ext cx="0" cy="69573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2ADD9E-0AF1-E7AF-8BA2-7439CB7F73BC}"/>
              </a:ext>
            </a:extLst>
          </p:cNvPr>
          <p:cNvCxnSpPr>
            <a:cxnSpLocks/>
          </p:cNvCxnSpPr>
          <p:nvPr/>
        </p:nvCxnSpPr>
        <p:spPr>
          <a:xfrm>
            <a:off x="1278837" y="2219739"/>
            <a:ext cx="18735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F7EA48-C9CA-F4F6-A10E-16056CB39715}"/>
              </a:ext>
            </a:extLst>
          </p:cNvPr>
          <p:cNvCxnSpPr>
            <a:cxnSpLocks/>
          </p:cNvCxnSpPr>
          <p:nvPr/>
        </p:nvCxnSpPr>
        <p:spPr>
          <a:xfrm>
            <a:off x="3152359" y="2922104"/>
            <a:ext cx="18735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074BFB-DE45-841E-2B80-34C2EC13D6B4}"/>
              </a:ext>
            </a:extLst>
          </p:cNvPr>
          <p:cNvCxnSpPr>
            <a:cxnSpLocks/>
          </p:cNvCxnSpPr>
          <p:nvPr/>
        </p:nvCxnSpPr>
        <p:spPr>
          <a:xfrm>
            <a:off x="3152359" y="2219739"/>
            <a:ext cx="0" cy="6957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6DC44A-2E60-7B8C-0371-A11E1C5503AF}"/>
              </a:ext>
            </a:extLst>
          </p:cNvPr>
          <p:cNvCxnSpPr>
            <a:cxnSpLocks/>
          </p:cNvCxnSpPr>
          <p:nvPr/>
        </p:nvCxnSpPr>
        <p:spPr>
          <a:xfrm>
            <a:off x="5025881" y="3604591"/>
            <a:ext cx="18735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70E0A2-B28F-77E8-8DCC-5B0A611C5CB4}"/>
              </a:ext>
            </a:extLst>
          </p:cNvPr>
          <p:cNvCxnSpPr>
            <a:cxnSpLocks/>
          </p:cNvCxnSpPr>
          <p:nvPr/>
        </p:nvCxnSpPr>
        <p:spPr>
          <a:xfrm>
            <a:off x="5025881" y="2902226"/>
            <a:ext cx="0" cy="6957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F1118B-C349-F6A8-53BF-E53DDCE8AAD3}"/>
              </a:ext>
            </a:extLst>
          </p:cNvPr>
          <p:cNvCxnSpPr>
            <a:cxnSpLocks/>
          </p:cNvCxnSpPr>
          <p:nvPr/>
        </p:nvCxnSpPr>
        <p:spPr>
          <a:xfrm>
            <a:off x="6899403" y="4287078"/>
            <a:ext cx="36360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7ADC24-AC7F-0E28-E995-681AAAA82AF7}"/>
              </a:ext>
            </a:extLst>
          </p:cNvPr>
          <p:cNvCxnSpPr>
            <a:cxnSpLocks/>
          </p:cNvCxnSpPr>
          <p:nvPr/>
        </p:nvCxnSpPr>
        <p:spPr>
          <a:xfrm>
            <a:off x="6899403" y="3584713"/>
            <a:ext cx="0" cy="6957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E84B14-44B3-BF16-9293-7CEE7AA8FF0F}"/>
              </a:ext>
            </a:extLst>
          </p:cNvPr>
          <p:cNvSpPr txBox="1"/>
          <p:nvPr/>
        </p:nvSpPr>
        <p:spPr>
          <a:xfrm>
            <a:off x="8321646" y="5940019"/>
            <a:ext cx="113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Reload hit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6BC7A8-C500-31A8-3AEF-8E91A6516146}"/>
              </a:ext>
            </a:extLst>
          </p:cNvPr>
          <p:cNvSpPr txBox="1"/>
          <p:nvPr/>
        </p:nvSpPr>
        <p:spPr>
          <a:xfrm>
            <a:off x="10244327" y="5923722"/>
            <a:ext cx="129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Reload miss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66D41F-848C-52E1-9813-E73A5A30B29C}"/>
              </a:ext>
            </a:extLst>
          </p:cNvPr>
          <p:cNvCxnSpPr>
            <a:cxnSpLocks/>
          </p:cNvCxnSpPr>
          <p:nvPr/>
        </p:nvCxnSpPr>
        <p:spPr>
          <a:xfrm>
            <a:off x="7760078" y="6124685"/>
            <a:ext cx="4456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31E86-F2B0-5F0B-FCA4-64784F144CB8}"/>
              </a:ext>
            </a:extLst>
          </p:cNvPr>
          <p:cNvCxnSpPr>
            <a:cxnSpLocks/>
          </p:cNvCxnSpPr>
          <p:nvPr/>
        </p:nvCxnSpPr>
        <p:spPr>
          <a:xfrm>
            <a:off x="9685352" y="6122958"/>
            <a:ext cx="4456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1511AF1-8333-2B5C-C4F0-93429E212AFB}"/>
              </a:ext>
            </a:extLst>
          </p:cNvPr>
          <p:cNvSpPr txBox="1"/>
          <p:nvPr/>
        </p:nvSpPr>
        <p:spPr>
          <a:xfrm>
            <a:off x="838200" y="50499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C0C53F-E09E-706D-4C86-9F02F959FF1E}"/>
              </a:ext>
            </a:extLst>
          </p:cNvPr>
          <p:cNvSpPr txBox="1"/>
          <p:nvPr/>
        </p:nvSpPr>
        <p:spPr>
          <a:xfrm>
            <a:off x="838200" y="43674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28EC6D-3976-1A71-0882-0899EE1C22D0}"/>
              </a:ext>
            </a:extLst>
          </p:cNvPr>
          <p:cNvSpPr txBox="1"/>
          <p:nvPr/>
        </p:nvSpPr>
        <p:spPr>
          <a:xfrm>
            <a:off x="860134" y="37109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9F3E9-A526-A969-E2B2-66AB0F419D94}"/>
              </a:ext>
            </a:extLst>
          </p:cNvPr>
          <p:cNvSpPr txBox="1"/>
          <p:nvPr/>
        </p:nvSpPr>
        <p:spPr>
          <a:xfrm>
            <a:off x="838200" y="29872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D65B2A-D635-67A8-2E93-3B717B4076BF}"/>
              </a:ext>
            </a:extLst>
          </p:cNvPr>
          <p:cNvSpPr txBox="1"/>
          <p:nvPr/>
        </p:nvSpPr>
        <p:spPr>
          <a:xfrm>
            <a:off x="838200" y="23460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6ED470-8E39-3F6E-851B-5CCE2BA60207}"/>
              </a:ext>
            </a:extLst>
          </p:cNvPr>
          <p:cNvSpPr txBox="1"/>
          <p:nvPr/>
        </p:nvSpPr>
        <p:spPr>
          <a:xfrm>
            <a:off x="5556301" y="5987018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634937-0022-4859-90E1-81627AEBAC52}"/>
              </a:ext>
            </a:extLst>
          </p:cNvPr>
          <p:cNvSpPr txBox="1"/>
          <p:nvPr/>
        </p:nvSpPr>
        <p:spPr>
          <a:xfrm rot="16200000">
            <a:off x="76019" y="3782773"/>
            <a:ext cx="90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59F0F1-14D6-3966-5C53-C34A28497A79}"/>
              </a:ext>
            </a:extLst>
          </p:cNvPr>
          <p:cNvCxnSpPr>
            <a:cxnSpLocks/>
          </p:cNvCxnSpPr>
          <p:nvPr/>
        </p:nvCxnSpPr>
        <p:spPr>
          <a:xfrm>
            <a:off x="1275524" y="4763289"/>
            <a:ext cx="92599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8D06025-F7C7-A35C-C326-F6460F31F78C}"/>
              </a:ext>
            </a:extLst>
          </p:cNvPr>
          <p:cNvSpPr txBox="1"/>
          <p:nvPr/>
        </p:nvSpPr>
        <p:spPr>
          <a:xfrm rot="20426737">
            <a:off x="9625600" y="3366224"/>
            <a:ext cx="124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Threshold?</a:t>
            </a: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EC30B624-7451-BE66-90A3-0D9836600177}"/>
              </a:ext>
            </a:extLst>
          </p:cNvPr>
          <p:cNvCxnSpPr>
            <a:cxnSpLocks/>
            <a:endCxn id="67" idx="1"/>
          </p:cNvCxnSpPr>
          <p:nvPr/>
        </p:nvCxnSpPr>
        <p:spPr>
          <a:xfrm rot="5400000" flipH="1" flipV="1">
            <a:off x="8711553" y="3820061"/>
            <a:ext cx="1011229" cy="88848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 descr="Close with solid fill">
            <a:extLst>
              <a:ext uri="{FF2B5EF4-FFF2-40B4-BE49-F238E27FC236}">
                <a16:creationId xmlns:a16="http://schemas.microsoft.com/office/drawing/2014/main" id="{0C5A71F9-B789-D767-9578-CE9608947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0937" y="31275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E82340-CA62-F655-0447-EFF448AEA76E}"/>
              </a:ext>
            </a:extLst>
          </p:cNvPr>
          <p:cNvCxnSpPr>
            <a:cxnSpLocks/>
          </p:cNvCxnSpPr>
          <p:nvPr/>
        </p:nvCxnSpPr>
        <p:spPr>
          <a:xfrm>
            <a:off x="1256904" y="3167267"/>
            <a:ext cx="94024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38CC73E-10A4-D2CC-B390-012C941922C1}"/>
              </a:ext>
            </a:extLst>
          </p:cNvPr>
          <p:cNvCxnSpPr>
            <a:cxnSpLocks/>
          </p:cNvCxnSpPr>
          <p:nvPr/>
        </p:nvCxnSpPr>
        <p:spPr>
          <a:xfrm>
            <a:off x="1278837" y="3869632"/>
            <a:ext cx="94024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95EA24D-6AF0-8FF7-8ABD-F54340B8755B}"/>
              </a:ext>
            </a:extLst>
          </p:cNvPr>
          <p:cNvCxnSpPr>
            <a:cxnSpLocks/>
          </p:cNvCxnSpPr>
          <p:nvPr/>
        </p:nvCxnSpPr>
        <p:spPr>
          <a:xfrm>
            <a:off x="1275524" y="4558742"/>
            <a:ext cx="94024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52BF0A2-82B6-334D-96D2-B04488CB1E84}"/>
              </a:ext>
            </a:extLst>
          </p:cNvPr>
          <p:cNvCxnSpPr>
            <a:cxnSpLocks/>
          </p:cNvCxnSpPr>
          <p:nvPr/>
        </p:nvCxnSpPr>
        <p:spPr>
          <a:xfrm>
            <a:off x="1275524" y="5234606"/>
            <a:ext cx="94024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7532B1-7413-2476-9EB0-0715F281F5D6}"/>
              </a:ext>
            </a:extLst>
          </p:cNvPr>
          <p:cNvCxnSpPr>
            <a:cxnSpLocks/>
          </p:cNvCxnSpPr>
          <p:nvPr/>
        </p:nvCxnSpPr>
        <p:spPr>
          <a:xfrm>
            <a:off x="1278837" y="2530755"/>
            <a:ext cx="94024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BFAF69-DCC5-67DF-9905-74FC99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DABANGG Calibration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E236E-3337-AB0E-2489-C9346544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B757B-36E8-1478-63F5-1D69ABDE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A7A2886B-8B7D-2411-F87F-A7B5EFA8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4391EA-9120-5D86-6A37-4A9FF9754BA8}"/>
              </a:ext>
            </a:extLst>
          </p:cNvPr>
          <p:cNvCxnSpPr>
            <a:cxnSpLocks/>
          </p:cNvCxnSpPr>
          <p:nvPr/>
        </p:nvCxnSpPr>
        <p:spPr>
          <a:xfrm flipV="1">
            <a:off x="1278837" y="1690688"/>
            <a:ext cx="0" cy="40806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857C6E-1590-C318-003F-F3D215E266C7}"/>
              </a:ext>
            </a:extLst>
          </p:cNvPr>
          <p:cNvCxnSpPr>
            <a:cxnSpLocks/>
          </p:cNvCxnSpPr>
          <p:nvPr/>
        </p:nvCxnSpPr>
        <p:spPr>
          <a:xfrm>
            <a:off x="1278837" y="5771319"/>
            <a:ext cx="9614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AC378E-B847-46B1-1BD1-80B18E85CBD7}"/>
              </a:ext>
            </a:extLst>
          </p:cNvPr>
          <p:cNvCxnSpPr>
            <a:cxnSpLocks/>
          </p:cNvCxnSpPr>
          <p:nvPr/>
        </p:nvCxnSpPr>
        <p:spPr>
          <a:xfrm>
            <a:off x="1278837" y="3167267"/>
            <a:ext cx="18735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E19FEA9-E29C-BF99-89A4-C3ED7813D91C}"/>
              </a:ext>
            </a:extLst>
          </p:cNvPr>
          <p:cNvCxnSpPr>
            <a:cxnSpLocks/>
          </p:cNvCxnSpPr>
          <p:nvPr/>
        </p:nvCxnSpPr>
        <p:spPr>
          <a:xfrm>
            <a:off x="3152359" y="3869632"/>
            <a:ext cx="18735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B2A7F5-00C8-FC5F-D768-13119A02B683}"/>
              </a:ext>
            </a:extLst>
          </p:cNvPr>
          <p:cNvCxnSpPr>
            <a:cxnSpLocks/>
          </p:cNvCxnSpPr>
          <p:nvPr/>
        </p:nvCxnSpPr>
        <p:spPr>
          <a:xfrm>
            <a:off x="3152359" y="3167267"/>
            <a:ext cx="0" cy="69573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9E5E17-2E57-A7AA-9E50-EA875E0AA374}"/>
              </a:ext>
            </a:extLst>
          </p:cNvPr>
          <p:cNvCxnSpPr>
            <a:cxnSpLocks/>
          </p:cNvCxnSpPr>
          <p:nvPr/>
        </p:nvCxnSpPr>
        <p:spPr>
          <a:xfrm>
            <a:off x="5025881" y="4552119"/>
            <a:ext cx="18735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49DD11-6407-8D8C-FC09-076ACF302B0D}"/>
              </a:ext>
            </a:extLst>
          </p:cNvPr>
          <p:cNvCxnSpPr>
            <a:cxnSpLocks/>
          </p:cNvCxnSpPr>
          <p:nvPr/>
        </p:nvCxnSpPr>
        <p:spPr>
          <a:xfrm>
            <a:off x="5025881" y="3849754"/>
            <a:ext cx="0" cy="69573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A5FBC4-A7A2-6DB6-A247-313DAD07150C}"/>
              </a:ext>
            </a:extLst>
          </p:cNvPr>
          <p:cNvCxnSpPr>
            <a:cxnSpLocks/>
          </p:cNvCxnSpPr>
          <p:nvPr/>
        </p:nvCxnSpPr>
        <p:spPr>
          <a:xfrm>
            <a:off x="6899403" y="5234606"/>
            <a:ext cx="36360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DB9362-0919-A007-5068-D9F84E4DB114}"/>
              </a:ext>
            </a:extLst>
          </p:cNvPr>
          <p:cNvCxnSpPr>
            <a:cxnSpLocks/>
          </p:cNvCxnSpPr>
          <p:nvPr/>
        </p:nvCxnSpPr>
        <p:spPr>
          <a:xfrm>
            <a:off x="6899403" y="4532241"/>
            <a:ext cx="0" cy="69573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2ADD9E-0AF1-E7AF-8BA2-7439CB7F73BC}"/>
              </a:ext>
            </a:extLst>
          </p:cNvPr>
          <p:cNvCxnSpPr>
            <a:cxnSpLocks/>
          </p:cNvCxnSpPr>
          <p:nvPr/>
        </p:nvCxnSpPr>
        <p:spPr>
          <a:xfrm>
            <a:off x="1278837" y="2219739"/>
            <a:ext cx="18735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F7EA48-C9CA-F4F6-A10E-16056CB39715}"/>
              </a:ext>
            </a:extLst>
          </p:cNvPr>
          <p:cNvCxnSpPr>
            <a:cxnSpLocks/>
          </p:cNvCxnSpPr>
          <p:nvPr/>
        </p:nvCxnSpPr>
        <p:spPr>
          <a:xfrm>
            <a:off x="3152359" y="2922104"/>
            <a:ext cx="18735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074BFB-DE45-841E-2B80-34C2EC13D6B4}"/>
              </a:ext>
            </a:extLst>
          </p:cNvPr>
          <p:cNvCxnSpPr>
            <a:cxnSpLocks/>
          </p:cNvCxnSpPr>
          <p:nvPr/>
        </p:nvCxnSpPr>
        <p:spPr>
          <a:xfrm>
            <a:off x="3152359" y="2219739"/>
            <a:ext cx="0" cy="6957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6DC44A-2E60-7B8C-0371-A11E1C5503AF}"/>
              </a:ext>
            </a:extLst>
          </p:cNvPr>
          <p:cNvCxnSpPr>
            <a:cxnSpLocks/>
          </p:cNvCxnSpPr>
          <p:nvPr/>
        </p:nvCxnSpPr>
        <p:spPr>
          <a:xfrm>
            <a:off x="5025881" y="3604591"/>
            <a:ext cx="18735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70E0A2-B28F-77E8-8DCC-5B0A611C5CB4}"/>
              </a:ext>
            </a:extLst>
          </p:cNvPr>
          <p:cNvCxnSpPr>
            <a:cxnSpLocks/>
          </p:cNvCxnSpPr>
          <p:nvPr/>
        </p:nvCxnSpPr>
        <p:spPr>
          <a:xfrm>
            <a:off x="5025881" y="2902226"/>
            <a:ext cx="0" cy="6957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F1118B-C349-F6A8-53BF-E53DDCE8AAD3}"/>
              </a:ext>
            </a:extLst>
          </p:cNvPr>
          <p:cNvCxnSpPr>
            <a:cxnSpLocks/>
          </p:cNvCxnSpPr>
          <p:nvPr/>
        </p:nvCxnSpPr>
        <p:spPr>
          <a:xfrm>
            <a:off x="6899403" y="4287078"/>
            <a:ext cx="36360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7ADC24-AC7F-0E28-E995-681AAAA82AF7}"/>
              </a:ext>
            </a:extLst>
          </p:cNvPr>
          <p:cNvCxnSpPr>
            <a:cxnSpLocks/>
          </p:cNvCxnSpPr>
          <p:nvPr/>
        </p:nvCxnSpPr>
        <p:spPr>
          <a:xfrm>
            <a:off x="6899403" y="3584713"/>
            <a:ext cx="0" cy="6957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E84B14-44B3-BF16-9293-7CEE7AA8FF0F}"/>
              </a:ext>
            </a:extLst>
          </p:cNvPr>
          <p:cNvSpPr txBox="1"/>
          <p:nvPr/>
        </p:nvSpPr>
        <p:spPr>
          <a:xfrm>
            <a:off x="8321646" y="5940019"/>
            <a:ext cx="113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Reload hit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6BC7A8-C500-31A8-3AEF-8E91A6516146}"/>
              </a:ext>
            </a:extLst>
          </p:cNvPr>
          <p:cNvSpPr txBox="1"/>
          <p:nvPr/>
        </p:nvSpPr>
        <p:spPr>
          <a:xfrm>
            <a:off x="10244327" y="5923722"/>
            <a:ext cx="129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Reload miss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66D41F-848C-52E1-9813-E73A5A30B29C}"/>
              </a:ext>
            </a:extLst>
          </p:cNvPr>
          <p:cNvCxnSpPr>
            <a:cxnSpLocks/>
          </p:cNvCxnSpPr>
          <p:nvPr/>
        </p:nvCxnSpPr>
        <p:spPr>
          <a:xfrm>
            <a:off x="7760078" y="6124685"/>
            <a:ext cx="4456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31E86-F2B0-5F0B-FCA4-64784F144CB8}"/>
              </a:ext>
            </a:extLst>
          </p:cNvPr>
          <p:cNvCxnSpPr>
            <a:cxnSpLocks/>
          </p:cNvCxnSpPr>
          <p:nvPr/>
        </p:nvCxnSpPr>
        <p:spPr>
          <a:xfrm>
            <a:off x="9685352" y="6122958"/>
            <a:ext cx="4456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1511AF1-8333-2B5C-C4F0-93429E212AFB}"/>
              </a:ext>
            </a:extLst>
          </p:cNvPr>
          <p:cNvSpPr txBox="1"/>
          <p:nvPr/>
        </p:nvSpPr>
        <p:spPr>
          <a:xfrm>
            <a:off x="838200" y="50499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C0C53F-E09E-706D-4C86-9F02F959FF1E}"/>
              </a:ext>
            </a:extLst>
          </p:cNvPr>
          <p:cNvSpPr txBox="1"/>
          <p:nvPr/>
        </p:nvSpPr>
        <p:spPr>
          <a:xfrm>
            <a:off x="838200" y="43674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28EC6D-3976-1A71-0882-0899EE1C22D0}"/>
              </a:ext>
            </a:extLst>
          </p:cNvPr>
          <p:cNvSpPr txBox="1"/>
          <p:nvPr/>
        </p:nvSpPr>
        <p:spPr>
          <a:xfrm>
            <a:off x="860134" y="37109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9F3E9-A526-A969-E2B2-66AB0F419D94}"/>
              </a:ext>
            </a:extLst>
          </p:cNvPr>
          <p:cNvSpPr txBox="1"/>
          <p:nvPr/>
        </p:nvSpPr>
        <p:spPr>
          <a:xfrm>
            <a:off x="838200" y="29872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D65B2A-D635-67A8-2E93-3B717B4076BF}"/>
              </a:ext>
            </a:extLst>
          </p:cNvPr>
          <p:cNvSpPr txBox="1"/>
          <p:nvPr/>
        </p:nvSpPr>
        <p:spPr>
          <a:xfrm>
            <a:off x="838200" y="23460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6ED470-8E39-3F6E-851B-5CCE2BA60207}"/>
              </a:ext>
            </a:extLst>
          </p:cNvPr>
          <p:cNvSpPr txBox="1"/>
          <p:nvPr/>
        </p:nvSpPr>
        <p:spPr>
          <a:xfrm>
            <a:off x="5556301" y="5987018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634937-0022-4859-90E1-81627AEBAC52}"/>
              </a:ext>
            </a:extLst>
          </p:cNvPr>
          <p:cNvSpPr txBox="1"/>
          <p:nvPr/>
        </p:nvSpPr>
        <p:spPr>
          <a:xfrm rot="16200000">
            <a:off x="76019" y="3782773"/>
            <a:ext cx="90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CC066-31E9-4383-0224-B02FD2A03D9B}"/>
              </a:ext>
            </a:extLst>
          </p:cNvPr>
          <p:cNvSpPr txBox="1"/>
          <p:nvPr/>
        </p:nvSpPr>
        <p:spPr>
          <a:xfrm>
            <a:off x="8321646" y="395000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 Mode #1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EAF29D-7262-CA58-784C-77C3FAB9CF37}"/>
              </a:ext>
            </a:extLst>
          </p:cNvPr>
          <p:cNvSpPr txBox="1"/>
          <p:nvPr/>
        </p:nvSpPr>
        <p:spPr>
          <a:xfrm>
            <a:off x="5224015" y="32286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 Mode #2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A55A96-D382-FCF7-C290-890CD5649088}"/>
              </a:ext>
            </a:extLst>
          </p:cNvPr>
          <p:cNvSpPr txBox="1"/>
          <p:nvPr/>
        </p:nvSpPr>
        <p:spPr>
          <a:xfrm>
            <a:off x="3319249" y="2571782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 Mode #3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30E177-42F1-3102-D9A4-C282917FEA96}"/>
              </a:ext>
            </a:extLst>
          </p:cNvPr>
          <p:cNvSpPr txBox="1"/>
          <p:nvPr/>
        </p:nvSpPr>
        <p:spPr>
          <a:xfrm>
            <a:off x="1461225" y="1874979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 Mode #4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1CABD7-74DD-C1E9-D202-0BB8C01BC569}"/>
              </a:ext>
            </a:extLst>
          </p:cNvPr>
          <p:cNvSpPr txBox="1"/>
          <p:nvPr/>
        </p:nvSpPr>
        <p:spPr>
          <a:xfrm>
            <a:off x="8399391" y="487016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 Mode #1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0E922E-7E4D-5DB3-FC4B-2E6BC256E465}"/>
              </a:ext>
            </a:extLst>
          </p:cNvPr>
          <p:cNvSpPr txBox="1"/>
          <p:nvPr/>
        </p:nvSpPr>
        <p:spPr>
          <a:xfrm>
            <a:off x="5320508" y="416045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 Mode #2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D8D850-DD12-E03D-50C2-735F434DBD4C}"/>
              </a:ext>
            </a:extLst>
          </p:cNvPr>
          <p:cNvSpPr txBox="1"/>
          <p:nvPr/>
        </p:nvSpPr>
        <p:spPr>
          <a:xfrm>
            <a:off x="3352197" y="348041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 Mode #3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9A2115-8E5C-6432-D714-FAC31E7E8087}"/>
              </a:ext>
            </a:extLst>
          </p:cNvPr>
          <p:cNvSpPr txBox="1"/>
          <p:nvPr/>
        </p:nvSpPr>
        <p:spPr>
          <a:xfrm>
            <a:off x="1532681" y="279793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 Mode #4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34A91A-3BC1-43CE-2BD0-715BBCCC880E}"/>
              </a:ext>
            </a:extLst>
          </p:cNvPr>
          <p:cNvSpPr/>
          <p:nvPr/>
        </p:nvSpPr>
        <p:spPr>
          <a:xfrm>
            <a:off x="388101" y="1346908"/>
            <a:ext cx="11395921" cy="5005685"/>
          </a:xfrm>
          <a:prstGeom prst="rect">
            <a:avLst/>
          </a:prstGeom>
          <a:solidFill>
            <a:schemeClr val="bg1">
              <a:alpha val="9007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24DBEFE-C521-3118-3581-64E27D754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347768"/>
              </p:ext>
            </p:extLst>
          </p:nvPr>
        </p:nvGraphicFramePr>
        <p:xfrm>
          <a:off x="3388398" y="1753901"/>
          <a:ext cx="812800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229877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896773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659137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368961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184798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35646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Hit Modes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       40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7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Miss Modes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696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4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8" grpId="0"/>
      <p:bldP spid="56" grpId="0"/>
      <p:bldP spid="63" grpId="0"/>
      <p:bldP spid="64" grpId="0"/>
      <p:bldP spid="65" grpId="0"/>
      <p:bldP spid="66" grpId="0"/>
      <p:bldP spid="67" grpId="0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462790-8347-2183-9264-D253B08C0F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256904" y="1855344"/>
            <a:ext cx="9423400" cy="347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FAF69-DCC5-67DF-9905-74FC99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DABANGG Calibration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E236E-3337-AB0E-2489-C9346544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B757B-36E8-1478-63F5-1D69ABDE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A7A2886B-8B7D-2411-F87F-A7B5EFA8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4391EA-9120-5D86-6A37-4A9FF9754BA8}"/>
              </a:ext>
            </a:extLst>
          </p:cNvPr>
          <p:cNvCxnSpPr>
            <a:cxnSpLocks/>
          </p:cNvCxnSpPr>
          <p:nvPr/>
        </p:nvCxnSpPr>
        <p:spPr>
          <a:xfrm flipV="1">
            <a:off x="1278837" y="1690688"/>
            <a:ext cx="0" cy="40806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857C6E-1590-C318-003F-F3D215E266C7}"/>
              </a:ext>
            </a:extLst>
          </p:cNvPr>
          <p:cNvCxnSpPr>
            <a:cxnSpLocks/>
          </p:cNvCxnSpPr>
          <p:nvPr/>
        </p:nvCxnSpPr>
        <p:spPr>
          <a:xfrm>
            <a:off x="1278837" y="5771319"/>
            <a:ext cx="9614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E84B14-44B3-BF16-9293-7CEE7AA8FF0F}"/>
              </a:ext>
            </a:extLst>
          </p:cNvPr>
          <p:cNvSpPr txBox="1"/>
          <p:nvPr/>
        </p:nvSpPr>
        <p:spPr>
          <a:xfrm>
            <a:off x="8321646" y="5940019"/>
            <a:ext cx="113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Reload hit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6BC7A8-C500-31A8-3AEF-8E91A6516146}"/>
              </a:ext>
            </a:extLst>
          </p:cNvPr>
          <p:cNvSpPr txBox="1"/>
          <p:nvPr/>
        </p:nvSpPr>
        <p:spPr>
          <a:xfrm>
            <a:off x="10244327" y="5923722"/>
            <a:ext cx="129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Reload miss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66D41F-848C-52E1-9813-E73A5A30B29C}"/>
              </a:ext>
            </a:extLst>
          </p:cNvPr>
          <p:cNvCxnSpPr>
            <a:cxnSpLocks/>
          </p:cNvCxnSpPr>
          <p:nvPr/>
        </p:nvCxnSpPr>
        <p:spPr>
          <a:xfrm>
            <a:off x="7760078" y="6124685"/>
            <a:ext cx="4456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31E86-F2B0-5F0B-FCA4-64784F144CB8}"/>
              </a:ext>
            </a:extLst>
          </p:cNvPr>
          <p:cNvCxnSpPr>
            <a:cxnSpLocks/>
          </p:cNvCxnSpPr>
          <p:nvPr/>
        </p:nvCxnSpPr>
        <p:spPr>
          <a:xfrm>
            <a:off x="9685352" y="6122958"/>
            <a:ext cx="4456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1511AF1-8333-2B5C-C4F0-93429E212AFB}"/>
              </a:ext>
            </a:extLst>
          </p:cNvPr>
          <p:cNvSpPr txBox="1"/>
          <p:nvPr/>
        </p:nvSpPr>
        <p:spPr>
          <a:xfrm>
            <a:off x="838200" y="50499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C0C53F-E09E-706D-4C86-9F02F959FF1E}"/>
              </a:ext>
            </a:extLst>
          </p:cNvPr>
          <p:cNvSpPr txBox="1"/>
          <p:nvPr/>
        </p:nvSpPr>
        <p:spPr>
          <a:xfrm>
            <a:off x="838200" y="43674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28EC6D-3976-1A71-0882-0899EE1C22D0}"/>
              </a:ext>
            </a:extLst>
          </p:cNvPr>
          <p:cNvSpPr txBox="1"/>
          <p:nvPr/>
        </p:nvSpPr>
        <p:spPr>
          <a:xfrm>
            <a:off x="860134" y="37109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9F3E9-A526-A969-E2B2-66AB0F419D94}"/>
              </a:ext>
            </a:extLst>
          </p:cNvPr>
          <p:cNvSpPr txBox="1"/>
          <p:nvPr/>
        </p:nvSpPr>
        <p:spPr>
          <a:xfrm>
            <a:off x="838200" y="29872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D65B2A-D635-67A8-2E93-3B717B4076BF}"/>
              </a:ext>
            </a:extLst>
          </p:cNvPr>
          <p:cNvSpPr txBox="1"/>
          <p:nvPr/>
        </p:nvSpPr>
        <p:spPr>
          <a:xfrm>
            <a:off x="838200" y="23460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6ED470-8E39-3F6E-851B-5CCE2BA60207}"/>
              </a:ext>
            </a:extLst>
          </p:cNvPr>
          <p:cNvSpPr txBox="1"/>
          <p:nvPr/>
        </p:nvSpPr>
        <p:spPr>
          <a:xfrm>
            <a:off x="5556301" y="5987018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634937-0022-4859-90E1-81627AEBAC52}"/>
              </a:ext>
            </a:extLst>
          </p:cNvPr>
          <p:cNvSpPr txBox="1"/>
          <p:nvPr/>
        </p:nvSpPr>
        <p:spPr>
          <a:xfrm rot="16200000">
            <a:off x="76019" y="3782773"/>
            <a:ext cx="90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C95479B-624C-A94F-EA08-DAEA5C605E3E}"/>
              </a:ext>
            </a:extLst>
          </p:cNvPr>
          <p:cNvSpPr/>
          <p:nvPr/>
        </p:nvSpPr>
        <p:spPr>
          <a:xfrm>
            <a:off x="356445" y="1287369"/>
            <a:ext cx="11395921" cy="5005685"/>
          </a:xfrm>
          <a:prstGeom prst="rect">
            <a:avLst/>
          </a:prstGeom>
          <a:solidFill>
            <a:schemeClr val="bg1">
              <a:alpha val="9007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24DBEFE-C521-3118-3581-64E27D754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6411"/>
              </p:ext>
            </p:extLst>
          </p:nvPr>
        </p:nvGraphicFramePr>
        <p:xfrm>
          <a:off x="3388398" y="1753901"/>
          <a:ext cx="812800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229877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896773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659137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368961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184798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35646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Hit Modes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       40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7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Miss Modes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696076"/>
                  </a:ext>
                </a:extLst>
              </a:tr>
            </a:tbl>
          </a:graphicData>
        </a:graphic>
      </p:graphicFrame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B2C344F-62A1-2B5A-B406-BD9AAF5C2420}"/>
              </a:ext>
            </a:extLst>
          </p:cNvPr>
          <p:cNvCxnSpPr>
            <a:cxnSpLocks/>
          </p:cNvCxnSpPr>
          <p:nvPr/>
        </p:nvCxnSpPr>
        <p:spPr>
          <a:xfrm>
            <a:off x="4941403" y="1753901"/>
            <a:ext cx="0" cy="11218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E1E641-9203-E27E-B343-700F25EDDA27}"/>
              </a:ext>
            </a:extLst>
          </p:cNvPr>
          <p:cNvSpPr txBox="1"/>
          <p:nvPr/>
        </p:nvSpPr>
        <p:spPr>
          <a:xfrm>
            <a:off x="4790560" y="2938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A410FB-DC3A-3E01-0CAD-783180EF6088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005332" y="1733921"/>
            <a:ext cx="0" cy="170892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5BF5B43-5A4D-EB3B-6538-4934B0F3A838}"/>
              </a:ext>
            </a:extLst>
          </p:cNvPr>
          <p:cNvSpPr txBox="1"/>
          <p:nvPr/>
        </p:nvSpPr>
        <p:spPr>
          <a:xfrm>
            <a:off x="6708616" y="344284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22.5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9421A6-75AD-BB1F-40FE-5C9CB7354E53}"/>
              </a:ext>
            </a:extLst>
          </p:cNvPr>
          <p:cNvCxnSpPr>
            <a:cxnSpLocks/>
          </p:cNvCxnSpPr>
          <p:nvPr/>
        </p:nvCxnSpPr>
        <p:spPr>
          <a:xfrm>
            <a:off x="7760078" y="1738332"/>
            <a:ext cx="0" cy="11218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E46040-37CB-384F-B133-DD9C3B5DA356}"/>
              </a:ext>
            </a:extLst>
          </p:cNvPr>
          <p:cNvSpPr txBox="1"/>
          <p:nvPr/>
        </p:nvSpPr>
        <p:spPr>
          <a:xfrm>
            <a:off x="7452399" y="292911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27.5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EC6FE1-878D-3A3F-5D40-B9DECF014F47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8370075" y="1748616"/>
            <a:ext cx="0" cy="169422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0456316-DEEF-BCA4-80D7-B0BD5D6FB814}"/>
              </a:ext>
            </a:extLst>
          </p:cNvPr>
          <p:cNvSpPr txBox="1"/>
          <p:nvPr/>
        </p:nvSpPr>
        <p:spPr>
          <a:xfrm>
            <a:off x="8073359" y="344284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32.5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3F352E-DCA1-CFE6-C10D-F72E152F2B94}"/>
              </a:ext>
            </a:extLst>
          </p:cNvPr>
          <p:cNvSpPr txBox="1"/>
          <p:nvPr/>
        </p:nvSpPr>
        <p:spPr>
          <a:xfrm>
            <a:off x="2017788" y="2934159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Lower Thresholds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AD1158-BC11-18A7-2C4D-E7B1D3F6DDBD}"/>
              </a:ext>
            </a:extLst>
          </p:cNvPr>
          <p:cNvSpPr txBox="1"/>
          <p:nvPr/>
        </p:nvSpPr>
        <p:spPr>
          <a:xfrm>
            <a:off x="2005692" y="3379001"/>
            <a:ext cx="187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Upper Thresholds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6103D9F-14EC-7976-C864-7568105B9123}"/>
              </a:ext>
            </a:extLst>
          </p:cNvPr>
          <p:cNvCxnSpPr>
            <a:cxnSpLocks/>
          </p:cNvCxnSpPr>
          <p:nvPr/>
        </p:nvCxnSpPr>
        <p:spPr>
          <a:xfrm>
            <a:off x="9097292" y="1738332"/>
            <a:ext cx="0" cy="11218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4D5E26A-FE96-56ED-ED32-DA336A97A542}"/>
              </a:ext>
            </a:extLst>
          </p:cNvPr>
          <p:cNvSpPr txBox="1"/>
          <p:nvPr/>
        </p:nvSpPr>
        <p:spPr>
          <a:xfrm>
            <a:off x="8789613" y="292911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37.5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9183164-13A1-47AE-58C5-F3C14D6C8388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9707289" y="1748616"/>
            <a:ext cx="0" cy="169422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12F31F2-F107-7417-5EC6-C8E8F5F15125}"/>
              </a:ext>
            </a:extLst>
          </p:cNvPr>
          <p:cNvSpPr txBox="1"/>
          <p:nvPr/>
        </p:nvSpPr>
        <p:spPr>
          <a:xfrm>
            <a:off x="9410573" y="344284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42.5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7AC23D0-EE83-08A6-F522-C8EAEAB5FB15}"/>
              </a:ext>
            </a:extLst>
          </p:cNvPr>
          <p:cNvCxnSpPr>
            <a:cxnSpLocks/>
          </p:cNvCxnSpPr>
          <p:nvPr/>
        </p:nvCxnSpPr>
        <p:spPr>
          <a:xfrm>
            <a:off x="1934491" y="3308267"/>
            <a:ext cx="94024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C9ED5C7D-ABCA-9741-98D9-87F2065C08A1}"/>
              </a:ext>
            </a:extLst>
          </p:cNvPr>
          <p:cNvSpPr/>
          <p:nvPr/>
        </p:nvSpPr>
        <p:spPr>
          <a:xfrm rot="16200000">
            <a:off x="5775462" y="2744852"/>
            <a:ext cx="515177" cy="251148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4DBDF1-DBF1-A46A-75AB-154269DA3CDD}"/>
              </a:ext>
            </a:extLst>
          </p:cNvPr>
          <p:cNvSpPr txBox="1"/>
          <p:nvPr/>
        </p:nvSpPr>
        <p:spPr>
          <a:xfrm>
            <a:off x="5600816" y="4292921"/>
            <a:ext cx="86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Tuple 1</a:t>
            </a:r>
          </a:p>
        </p:txBody>
      </p: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2DF46B17-8193-5F9D-C0C5-048BB6B1A84D}"/>
              </a:ext>
            </a:extLst>
          </p:cNvPr>
          <p:cNvSpPr/>
          <p:nvPr/>
        </p:nvSpPr>
        <p:spPr>
          <a:xfrm rot="16200000">
            <a:off x="7794125" y="3437665"/>
            <a:ext cx="515177" cy="11177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59941A-7F02-5F8D-C388-F2EA5D99601C}"/>
              </a:ext>
            </a:extLst>
          </p:cNvPr>
          <p:cNvSpPr txBox="1"/>
          <p:nvPr/>
        </p:nvSpPr>
        <p:spPr>
          <a:xfrm>
            <a:off x="7641125" y="4292921"/>
            <a:ext cx="86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Tuple 2</a:t>
            </a:r>
          </a:p>
        </p:txBody>
      </p:sp>
      <p:sp>
        <p:nvSpPr>
          <p:cNvPr id="112" name="Left Brace 111">
            <a:extLst>
              <a:ext uri="{FF2B5EF4-FFF2-40B4-BE49-F238E27FC236}">
                <a16:creationId xmlns:a16="http://schemas.microsoft.com/office/drawing/2014/main" id="{79A6FF2E-A6F5-849A-4C8E-4707DEFB337D}"/>
              </a:ext>
            </a:extLst>
          </p:cNvPr>
          <p:cNvSpPr/>
          <p:nvPr/>
        </p:nvSpPr>
        <p:spPr>
          <a:xfrm rot="16200000">
            <a:off x="9071801" y="3443488"/>
            <a:ext cx="515177" cy="111777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76EF088-6167-A73F-7916-E77319EF6A1F}"/>
              </a:ext>
            </a:extLst>
          </p:cNvPr>
          <p:cNvSpPr txBox="1"/>
          <p:nvPr/>
        </p:nvSpPr>
        <p:spPr>
          <a:xfrm>
            <a:off x="8918801" y="4298744"/>
            <a:ext cx="86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Tuple 3</a:t>
            </a:r>
          </a:p>
        </p:txBody>
      </p:sp>
    </p:spTree>
    <p:extLst>
      <p:ext uri="{BB962C8B-B14F-4D97-AF65-F5344CB8AC3E}">
        <p14:creationId xmlns:p14="http://schemas.microsoft.com/office/powerpoint/2010/main" val="16871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0" grpId="0"/>
      <p:bldP spid="72" grpId="0"/>
      <p:bldP spid="74" grpId="0"/>
      <p:bldP spid="79" grpId="0"/>
      <p:bldP spid="81" grpId="0"/>
      <p:bldP spid="23" grpId="0" animBg="1"/>
      <p:bldP spid="24" grpId="0"/>
      <p:bldP spid="110" grpId="0" animBg="1"/>
      <p:bldP spid="111" grpId="0"/>
      <p:bldP spid="112" grpId="0" animBg="1"/>
      <p:bldP spid="1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AF69-DCC5-67DF-9905-74FC99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DABANGG Calibration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E236E-3337-AB0E-2489-C9346544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B757B-36E8-1478-63F5-1D69ABDE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A7A2886B-8B7D-2411-F87F-A7B5EFA8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Content Placeholder 15" descr="Chart&#10;&#10;Description automatically generated">
            <a:extLst>
              <a:ext uri="{FF2B5EF4-FFF2-40B4-BE49-F238E27FC236}">
                <a16:creationId xmlns:a16="http://schemas.microsoft.com/office/drawing/2014/main" id="{102C5EAF-F6B0-E3A2-DBE3-B8535B2B8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601" b="9778"/>
          <a:stretch/>
        </p:blipFill>
        <p:spPr>
          <a:xfrm>
            <a:off x="1531119" y="1412569"/>
            <a:ext cx="9129762" cy="4839697"/>
          </a:xfrm>
        </p:spPr>
      </p:pic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id="{F4D9973C-6E1F-61E8-F07D-05F82BC15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055812"/>
            <a:ext cx="2514600" cy="2514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316045-78DF-F839-3F89-3DE8719CB8F4}"/>
              </a:ext>
            </a:extLst>
          </p:cNvPr>
          <p:cNvCxnSpPr>
            <a:cxnSpLocks/>
          </p:cNvCxnSpPr>
          <p:nvPr/>
        </p:nvCxnSpPr>
        <p:spPr>
          <a:xfrm>
            <a:off x="2676939" y="4691270"/>
            <a:ext cx="73715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0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AF69-DCC5-67DF-9905-74FC99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DABANGG+FLUSH+RELOAD Attack Loop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E236E-3337-AB0E-2489-C9346544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B757B-36E8-1478-63F5-1D69ABDE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A7A2886B-8B7D-2411-F87F-A7B5EFA8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9D8F2DE-D500-7EFB-1B1B-1E042769BD5D}"/>
              </a:ext>
            </a:extLst>
          </p:cNvPr>
          <p:cNvSpPr txBox="1"/>
          <p:nvPr/>
        </p:nvSpPr>
        <p:spPr>
          <a:xfrm>
            <a:off x="838201" y="1347770"/>
            <a:ext cx="5909390" cy="511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Choose correct threshold tuple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Dynamically assign threshold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Periodically Verify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Flush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Wait using compute-intensive loop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Dynamically set wait period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Reload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Check for false-positives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Check for frequent burst-mode accesses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298C607-840E-FF9F-033B-588B6692C62B}"/>
              </a:ext>
            </a:extLst>
          </p:cNvPr>
          <p:cNvSpPr/>
          <p:nvPr/>
        </p:nvSpPr>
        <p:spPr>
          <a:xfrm>
            <a:off x="7204790" y="2588605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0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4E1E0BB-0E18-63E3-D282-D5A8F9FD1DA3}"/>
              </a:ext>
            </a:extLst>
          </p:cNvPr>
          <p:cNvSpPr/>
          <p:nvPr/>
        </p:nvSpPr>
        <p:spPr>
          <a:xfrm>
            <a:off x="8213613" y="2588605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16C10AA-0533-9077-34CB-FF91400DAFF9}"/>
              </a:ext>
            </a:extLst>
          </p:cNvPr>
          <p:cNvSpPr/>
          <p:nvPr/>
        </p:nvSpPr>
        <p:spPr>
          <a:xfrm>
            <a:off x="9222436" y="2588605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2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4F53BD0-B5B0-ED70-B045-272E7C23E1FB}"/>
              </a:ext>
            </a:extLst>
          </p:cNvPr>
          <p:cNvSpPr/>
          <p:nvPr/>
        </p:nvSpPr>
        <p:spPr>
          <a:xfrm>
            <a:off x="10231259" y="2588604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3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AEFAE0A-1061-41C6-760F-8AE9A4531F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0887" y="1802445"/>
            <a:ext cx="765449" cy="742720"/>
          </a:xfrm>
          <a:prstGeom prst="rect">
            <a:avLst/>
          </a:prstGeom>
        </p:spPr>
      </p:pic>
      <p:pic>
        <p:nvPicPr>
          <p:cNvPr id="60" name="Graphic 59" descr="Angel face outline with solid fill">
            <a:extLst>
              <a:ext uri="{FF2B5EF4-FFF2-40B4-BE49-F238E27FC236}">
                <a16:creationId xmlns:a16="http://schemas.microsoft.com/office/drawing/2014/main" id="{3D862076-87E2-5790-8E03-47BC77F37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0137" y="1778380"/>
            <a:ext cx="790851" cy="79085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47F777D-86E5-EC00-EE39-F2680D1A4A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710" y="1802445"/>
            <a:ext cx="765449" cy="742720"/>
          </a:xfrm>
          <a:prstGeom prst="rect">
            <a:avLst/>
          </a:prstGeom>
        </p:spPr>
      </p:pic>
      <p:pic>
        <p:nvPicPr>
          <p:cNvPr id="64" name="Graphic 63" descr="Mathematics outline">
            <a:extLst>
              <a:ext uri="{FF2B5EF4-FFF2-40B4-BE49-F238E27FC236}">
                <a16:creationId xmlns:a16="http://schemas.microsoft.com/office/drawing/2014/main" id="{147A82CF-5CA6-F245-E5DA-E714F7B6A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0759" y="3627123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EB9419-7C81-7AE9-6006-04D27C474D45}"/>
              </a:ext>
            </a:extLst>
          </p:cNvPr>
          <p:cNvSpPr txBox="1"/>
          <p:nvPr/>
        </p:nvSpPr>
        <p:spPr>
          <a:xfrm>
            <a:off x="7072793" y="389965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sched_yield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75B4C7CC-A56E-033B-16DF-88E867D35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9616" y="362969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BC8FB7-D556-C1BB-4E79-303CF963523E}"/>
              </a:ext>
            </a:extLst>
          </p:cNvPr>
          <p:cNvSpPr txBox="1"/>
          <p:nvPr/>
        </p:nvSpPr>
        <p:spPr>
          <a:xfrm>
            <a:off x="6157279" y="4980921"/>
            <a:ext cx="448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. . . Miss,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6"/>
                </a:solidFill>
              </a:rPr>
              <a:t>Hit, Hit,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Miss,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6"/>
                </a:solidFill>
              </a:rPr>
              <a:t>Hit, Hit, </a:t>
            </a:r>
            <a:r>
              <a:rPr lang="en-US" sz="2000" b="1" dirty="0">
                <a:solidFill>
                  <a:srgbClr val="C00000"/>
                </a:solidFill>
              </a:rPr>
              <a:t>Miss . . .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20" name="Graphic 19" descr="Badge Tick1 with solid fill">
            <a:extLst>
              <a:ext uri="{FF2B5EF4-FFF2-40B4-BE49-F238E27FC236}">
                <a16:creationId xmlns:a16="http://schemas.microsoft.com/office/drawing/2014/main" id="{F79FC9B1-5E8F-D6C4-B217-AFC8335BFA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34625" y="4829983"/>
            <a:ext cx="689429" cy="6894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7C8D490-1C2C-7B5A-AFF8-FEECC89738FB}"/>
              </a:ext>
            </a:extLst>
          </p:cNvPr>
          <p:cNvSpPr txBox="1"/>
          <p:nvPr/>
        </p:nvSpPr>
        <p:spPr>
          <a:xfrm>
            <a:off x="6157279" y="5626842"/>
            <a:ext cx="448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. . . Miss,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Miss,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Miss,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chemeClr val="accent6"/>
                </a:solidFill>
              </a:rPr>
              <a:t>Hit, </a:t>
            </a:r>
            <a:r>
              <a:rPr lang="en-US" sz="2000" b="1" dirty="0">
                <a:solidFill>
                  <a:srgbClr val="C00000"/>
                </a:solidFill>
              </a:rPr>
              <a:t>Miss,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Miss . . .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791047D8-856C-D699-0E93-C26C5DCF2B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34625" y="5482182"/>
            <a:ext cx="689429" cy="6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15" grpId="0"/>
      <p:bldP spid="18" grpId="0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19D8F2DE-D500-7EFB-1B1B-1E042769BD5D}"/>
              </a:ext>
            </a:extLst>
          </p:cNvPr>
          <p:cNvSpPr txBox="1"/>
          <p:nvPr/>
        </p:nvSpPr>
        <p:spPr>
          <a:xfrm>
            <a:off x="838201" y="1347770"/>
            <a:ext cx="5909390" cy="511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Choose correct threshold tuple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Dynamically assign threshold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Periodically Verify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Flush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Wait using compute-intensive loop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Dynamically set wait period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Reload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Check for false-positives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Check for frequent burst-mode accesses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FAF69-DCC5-67DF-9905-74FC99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DABANGG+FLUSH+RELOAD Attack Loop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E236E-3337-AB0E-2489-C9346544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B757B-36E8-1478-63F5-1D69ABDE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A7A2886B-8B7D-2411-F87F-A7B5EFA8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298C607-840E-FF9F-033B-588B6692C62B}"/>
              </a:ext>
            </a:extLst>
          </p:cNvPr>
          <p:cNvSpPr/>
          <p:nvPr/>
        </p:nvSpPr>
        <p:spPr>
          <a:xfrm>
            <a:off x="7204790" y="2588605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0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4E1E0BB-0E18-63E3-D282-D5A8F9FD1DA3}"/>
              </a:ext>
            </a:extLst>
          </p:cNvPr>
          <p:cNvSpPr/>
          <p:nvPr/>
        </p:nvSpPr>
        <p:spPr>
          <a:xfrm>
            <a:off x="8213613" y="2588605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16C10AA-0533-9077-34CB-FF91400DAFF9}"/>
              </a:ext>
            </a:extLst>
          </p:cNvPr>
          <p:cNvSpPr/>
          <p:nvPr/>
        </p:nvSpPr>
        <p:spPr>
          <a:xfrm>
            <a:off x="9222436" y="2588605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2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4F53BD0-B5B0-ED70-B045-272E7C23E1FB}"/>
              </a:ext>
            </a:extLst>
          </p:cNvPr>
          <p:cNvSpPr/>
          <p:nvPr/>
        </p:nvSpPr>
        <p:spPr>
          <a:xfrm>
            <a:off x="10231259" y="2588604"/>
            <a:ext cx="723900" cy="6894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3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AEFAE0A-1061-41C6-760F-8AE9A4531F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0887" y="1802445"/>
            <a:ext cx="765449" cy="742720"/>
          </a:xfrm>
          <a:prstGeom prst="rect">
            <a:avLst/>
          </a:prstGeom>
        </p:spPr>
      </p:pic>
      <p:pic>
        <p:nvPicPr>
          <p:cNvPr id="60" name="Graphic 59" descr="Angel face outline with solid fill">
            <a:extLst>
              <a:ext uri="{FF2B5EF4-FFF2-40B4-BE49-F238E27FC236}">
                <a16:creationId xmlns:a16="http://schemas.microsoft.com/office/drawing/2014/main" id="{3D862076-87E2-5790-8E03-47BC77F37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0137" y="1778380"/>
            <a:ext cx="790851" cy="790851"/>
          </a:xfrm>
          <a:prstGeom prst="rect">
            <a:avLst/>
          </a:prstGeom>
        </p:spPr>
      </p:pic>
      <p:pic>
        <p:nvPicPr>
          <p:cNvPr id="64" name="Graphic 63" descr="Mathematics outline">
            <a:extLst>
              <a:ext uri="{FF2B5EF4-FFF2-40B4-BE49-F238E27FC236}">
                <a16:creationId xmlns:a16="http://schemas.microsoft.com/office/drawing/2014/main" id="{147A82CF-5CA6-F245-E5DA-E714F7B6A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0759" y="3627123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EB9419-7C81-7AE9-6006-04D27C474D45}"/>
              </a:ext>
            </a:extLst>
          </p:cNvPr>
          <p:cNvSpPr txBox="1"/>
          <p:nvPr/>
        </p:nvSpPr>
        <p:spPr>
          <a:xfrm>
            <a:off x="7072793" y="389965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sched_yield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75B4C7CC-A56E-033B-16DF-88E867D35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9616" y="362969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BC8FB7-D556-C1BB-4E79-303CF963523E}"/>
              </a:ext>
            </a:extLst>
          </p:cNvPr>
          <p:cNvSpPr txBox="1"/>
          <p:nvPr/>
        </p:nvSpPr>
        <p:spPr>
          <a:xfrm>
            <a:off x="6157279" y="4980921"/>
            <a:ext cx="448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. . . Miss,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6"/>
                </a:solidFill>
              </a:rPr>
              <a:t>Hit, Hit,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Miss,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6"/>
                </a:solidFill>
              </a:rPr>
              <a:t>Hit, Hit, </a:t>
            </a:r>
            <a:r>
              <a:rPr lang="en-US" sz="2000" b="1" dirty="0">
                <a:solidFill>
                  <a:srgbClr val="C00000"/>
                </a:solidFill>
              </a:rPr>
              <a:t>Miss . . .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20" name="Graphic 19" descr="Badge Tick1 with solid fill">
            <a:extLst>
              <a:ext uri="{FF2B5EF4-FFF2-40B4-BE49-F238E27FC236}">
                <a16:creationId xmlns:a16="http://schemas.microsoft.com/office/drawing/2014/main" id="{F79FC9B1-5E8F-D6C4-B217-AFC8335BFA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34625" y="4829983"/>
            <a:ext cx="689429" cy="6894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7C8D490-1C2C-7B5A-AFF8-FEECC89738FB}"/>
              </a:ext>
            </a:extLst>
          </p:cNvPr>
          <p:cNvSpPr txBox="1"/>
          <p:nvPr/>
        </p:nvSpPr>
        <p:spPr>
          <a:xfrm>
            <a:off x="6157279" y="5626842"/>
            <a:ext cx="448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. . . Miss,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Miss,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Miss,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chemeClr val="accent6"/>
                </a:solidFill>
              </a:rPr>
              <a:t>Hit, </a:t>
            </a:r>
            <a:r>
              <a:rPr lang="en-US" sz="2000" b="1" dirty="0">
                <a:solidFill>
                  <a:srgbClr val="C00000"/>
                </a:solidFill>
              </a:rPr>
              <a:t>Miss,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Miss . . .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791047D8-856C-D699-0E93-C26C5DCF2B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34625" y="5482182"/>
            <a:ext cx="689429" cy="689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3FFAA4-9DA4-66FC-50FB-C8FF89B2C9F5}"/>
              </a:ext>
            </a:extLst>
          </p:cNvPr>
          <p:cNvSpPr txBox="1"/>
          <p:nvPr/>
        </p:nvSpPr>
        <p:spPr>
          <a:xfrm>
            <a:off x="2445439" y="2326994"/>
            <a:ext cx="318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Periodic Verification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1C4C14-F37A-1B4F-5349-B74960FADDCC}"/>
              </a:ext>
            </a:extLst>
          </p:cNvPr>
          <p:cNvSpPr txBox="1"/>
          <p:nvPr/>
        </p:nvSpPr>
        <p:spPr>
          <a:xfrm>
            <a:off x="2343634" y="3881637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Fine-Grained Waiting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CBBA5F-9BE6-7FC1-8F96-581C5C0A1405}"/>
              </a:ext>
            </a:extLst>
          </p:cNvPr>
          <p:cNvSpPr txBox="1"/>
          <p:nvPr/>
        </p:nvSpPr>
        <p:spPr>
          <a:xfrm>
            <a:off x="2273256" y="5220572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Custom Access Patterns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CC8B6-BB6C-AC83-519D-25439FB76CC6}"/>
              </a:ext>
            </a:extLst>
          </p:cNvPr>
          <p:cNvSpPr/>
          <p:nvPr/>
        </p:nvSpPr>
        <p:spPr>
          <a:xfrm>
            <a:off x="1801504" y="1690689"/>
            <a:ext cx="9552296" cy="18006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B291D53-79C4-78E4-7090-5057C94B37DA}"/>
              </a:ext>
            </a:extLst>
          </p:cNvPr>
          <p:cNvSpPr/>
          <p:nvPr/>
        </p:nvSpPr>
        <p:spPr>
          <a:xfrm>
            <a:off x="1801503" y="3658765"/>
            <a:ext cx="9552296" cy="9254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3069119-A1FE-D1CB-1079-81213B6EB9F3}"/>
              </a:ext>
            </a:extLst>
          </p:cNvPr>
          <p:cNvSpPr/>
          <p:nvPr/>
        </p:nvSpPr>
        <p:spPr>
          <a:xfrm>
            <a:off x="1801503" y="4818385"/>
            <a:ext cx="9552296" cy="13532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9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D21B-CD39-C28C-1FE3-E498E1A9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Cache Timing-based Attacks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E2139-8562-5010-82F8-E5ADCEB8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F9EEE-7A0E-6A31-D545-7A693CE5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45C2E7F6-CA91-59BE-4AFD-EEDEE8B1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E940BE54-3BD8-A68D-C22D-00DB2F26A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0" t="16319" r="34835" b="22984"/>
          <a:stretch/>
        </p:blipFill>
        <p:spPr>
          <a:xfrm>
            <a:off x="4287191" y="1449770"/>
            <a:ext cx="3617618" cy="47355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CCC8F3-E1A8-FD12-E6C4-0EB9962DEDCB}"/>
              </a:ext>
            </a:extLst>
          </p:cNvPr>
          <p:cNvSpPr/>
          <p:nvPr/>
        </p:nvSpPr>
        <p:spPr>
          <a:xfrm>
            <a:off x="838200" y="2736502"/>
            <a:ext cx="3004156" cy="19645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Calibrate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Attack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Leak Information</a:t>
            </a:r>
          </a:p>
        </p:txBody>
      </p:sp>
      <p:pic>
        <p:nvPicPr>
          <p:cNvPr id="17" name="Graphic 16" descr="Sunglasses face outline with solid fill">
            <a:extLst>
              <a:ext uri="{FF2B5EF4-FFF2-40B4-BE49-F238E27FC236}">
                <a16:creationId xmlns:a16="http://schemas.microsoft.com/office/drawing/2014/main" id="{D76F0CC9-F7C3-DBC5-CC69-566E00493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7698" y="1600675"/>
            <a:ext cx="865159" cy="865159"/>
          </a:xfrm>
          <a:prstGeom prst="rect">
            <a:avLst/>
          </a:prstGeom>
        </p:spPr>
      </p:pic>
      <p:pic>
        <p:nvPicPr>
          <p:cNvPr id="18" name="Graphic 17" descr="Loudly crying face outline outline">
            <a:extLst>
              <a:ext uri="{FF2B5EF4-FFF2-40B4-BE49-F238E27FC236}">
                <a16:creationId xmlns:a16="http://schemas.microsoft.com/office/drawing/2014/main" id="{3E0FFF39-BC4E-794F-9065-5D686389F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9143" y="1593977"/>
            <a:ext cx="865159" cy="8651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2111A7-F864-75C3-BF72-88A8D70D473A}"/>
              </a:ext>
            </a:extLst>
          </p:cNvPr>
          <p:cNvSpPr/>
          <p:nvPr/>
        </p:nvSpPr>
        <p:spPr>
          <a:xfrm>
            <a:off x="8480122" y="2736501"/>
            <a:ext cx="3015056" cy="19645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/>
              <a:t>Brittle Behavior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/>
              <a:t>Low Accuracy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/>
              <a:t>Reduced Stealth</a:t>
            </a:r>
          </a:p>
        </p:txBody>
      </p:sp>
    </p:spTree>
    <p:extLst>
      <p:ext uri="{BB962C8B-B14F-4D97-AF65-F5344CB8AC3E}">
        <p14:creationId xmlns:p14="http://schemas.microsoft.com/office/powerpoint/2010/main" val="26316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D21B-CD39-C28C-1FE3-E498E1A9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for Today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E2139-8562-5010-82F8-E5ADCEB8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F9EEE-7A0E-6A31-D545-7A693CE5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45C2E7F6-CA91-59BE-4AFD-EEDEE8B1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7F0035-D192-A02B-A882-5768D5A0516F}"/>
              </a:ext>
            </a:extLst>
          </p:cNvPr>
          <p:cNvSpPr txBox="1"/>
          <p:nvPr/>
        </p:nvSpPr>
        <p:spPr>
          <a:xfrm>
            <a:off x="838200" y="1632295"/>
            <a:ext cx="921025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What are Flush-based Cache Attacks?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How well do they perform in the wild?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Can we make them resilient to system noise?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What is the impact of DABANGG refinements?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769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AF69-DCC5-67DF-9905-74FC99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AES T-Table Private Key Extraction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E236E-3337-AB0E-2489-C9346544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B757B-36E8-1478-63F5-1D69ABDE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A7A2886B-8B7D-2411-F87F-A7B5EFA8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316045-78DF-F839-3F89-3DE8719CB8F4}"/>
              </a:ext>
            </a:extLst>
          </p:cNvPr>
          <p:cNvCxnSpPr>
            <a:cxnSpLocks/>
          </p:cNvCxnSpPr>
          <p:nvPr/>
        </p:nvCxnSpPr>
        <p:spPr>
          <a:xfrm>
            <a:off x="2676939" y="4691270"/>
            <a:ext cx="73715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98D6750-2B57-733F-9F97-377DC431D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" t="7163" r="8101" b="10846"/>
          <a:stretch/>
        </p:blipFill>
        <p:spPr>
          <a:xfrm>
            <a:off x="418242" y="1914606"/>
            <a:ext cx="5568574" cy="3340346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18324AD3-F1B6-0200-AD09-E20FEE838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1" t="7862" r="7692" b="9366"/>
          <a:stretch/>
        </p:blipFill>
        <p:spPr>
          <a:xfrm>
            <a:off x="6096000" y="1913155"/>
            <a:ext cx="5734420" cy="3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9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AF69-DCC5-67DF-9905-74FC99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DABANGG-enabled AES Private Key Extraction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E236E-3337-AB0E-2489-C9346544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B757B-36E8-1478-63F5-1D69ABDE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A7A2886B-8B7D-2411-F87F-A7B5EFA8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316045-78DF-F839-3F89-3DE8719CB8F4}"/>
              </a:ext>
            </a:extLst>
          </p:cNvPr>
          <p:cNvCxnSpPr>
            <a:cxnSpLocks/>
          </p:cNvCxnSpPr>
          <p:nvPr/>
        </p:nvCxnSpPr>
        <p:spPr>
          <a:xfrm>
            <a:off x="2676939" y="4691270"/>
            <a:ext cx="73715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6C32237-C661-DC0B-3AD4-1690ED142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6966" r="4978" b="9502"/>
          <a:stretch/>
        </p:blipFill>
        <p:spPr>
          <a:xfrm>
            <a:off x="403708" y="1855521"/>
            <a:ext cx="5746884" cy="339262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A50AF7C-A329-8488-7A17-C6331737A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9" t="7545" r="5682" b="10023"/>
          <a:stretch/>
        </p:blipFill>
        <p:spPr>
          <a:xfrm>
            <a:off x="6173238" y="1882045"/>
            <a:ext cx="5792478" cy="336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09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AF69-DCC5-67DF-9905-74FC99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DABANGG-enabled AES Private Key Extraction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E236E-3337-AB0E-2489-C9346544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B757B-36E8-1478-63F5-1D69ABDE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A7A2886B-8B7D-2411-F87F-A7B5EFA8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316045-78DF-F839-3F89-3DE8719CB8F4}"/>
              </a:ext>
            </a:extLst>
          </p:cNvPr>
          <p:cNvCxnSpPr>
            <a:cxnSpLocks/>
          </p:cNvCxnSpPr>
          <p:nvPr/>
        </p:nvCxnSpPr>
        <p:spPr>
          <a:xfrm>
            <a:off x="2676939" y="4691270"/>
            <a:ext cx="73715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6C32237-C661-DC0B-3AD4-1690ED1421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125" t="6966" r="4978" b="9502"/>
          <a:stretch/>
        </p:blipFill>
        <p:spPr>
          <a:xfrm>
            <a:off x="403708" y="1855521"/>
            <a:ext cx="5746884" cy="339262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A50AF7C-A329-8488-7A17-C6331737A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2189" t="7545" r="5682" b="10023"/>
          <a:stretch/>
        </p:blipFill>
        <p:spPr>
          <a:xfrm>
            <a:off x="6173238" y="1882045"/>
            <a:ext cx="5792478" cy="3366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F8AD34-4764-1795-FEE1-3E2407B1B58D}"/>
              </a:ext>
            </a:extLst>
          </p:cNvPr>
          <p:cNvSpPr txBox="1"/>
          <p:nvPr/>
        </p:nvSpPr>
        <p:spPr>
          <a:xfrm rot="20788630">
            <a:off x="3261438" y="3063379"/>
            <a:ext cx="606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More experiments in the paper!</a:t>
            </a:r>
          </a:p>
        </p:txBody>
      </p:sp>
    </p:spTree>
    <p:extLst>
      <p:ext uri="{BB962C8B-B14F-4D97-AF65-F5344CB8AC3E}">
        <p14:creationId xmlns:p14="http://schemas.microsoft.com/office/powerpoint/2010/main" val="294121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AF69-DCC5-67DF-9905-74FC99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Directions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E236E-3337-AB0E-2489-C9346544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B757B-36E8-1478-63F5-1D69ABDE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A7A2886B-8B7D-2411-F87F-A7B5EFA8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316045-78DF-F839-3F89-3DE8719CB8F4}"/>
              </a:ext>
            </a:extLst>
          </p:cNvPr>
          <p:cNvCxnSpPr>
            <a:cxnSpLocks/>
          </p:cNvCxnSpPr>
          <p:nvPr/>
        </p:nvCxnSpPr>
        <p:spPr>
          <a:xfrm>
            <a:off x="2676939" y="4691270"/>
            <a:ext cx="73715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8C02BE-9C2F-1626-31B0-8F07C2F276F3}"/>
              </a:ext>
            </a:extLst>
          </p:cNvPr>
          <p:cNvSpPr txBox="1"/>
          <p:nvPr/>
        </p:nvSpPr>
        <p:spPr>
          <a:xfrm>
            <a:off x="838200" y="1632295"/>
            <a:ext cx="9210259" cy="334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Frequency variation analysis is applicable to: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Eviction-based attacks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Prefetch-based attacks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Any instruction timing-based attack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Hardening detectors against system noise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Integrating DABANGG into existing tools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146271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AF69-DCC5-67DF-9905-74FC99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dirty="0"/>
              <a:t>DABANGG: Noise-Resilient Flush-based Attacks</a:t>
            </a:r>
            <a:endParaRPr lang="en-US" sz="4200" dirty="0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A7A2886B-8B7D-2411-F87F-A7B5EFA8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AF552DCE-7ACF-7D43-AE2F-9D579832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69" y="1643088"/>
            <a:ext cx="19050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6E59A9-D225-8C41-9E8C-145467960A74}"/>
              </a:ext>
            </a:extLst>
          </p:cNvPr>
          <p:cNvSpPr txBox="1"/>
          <p:nvPr/>
        </p:nvSpPr>
        <p:spPr>
          <a:xfrm>
            <a:off x="3248168" y="1560743"/>
            <a:ext cx="5648598" cy="1152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Get the code, use it, improve it!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https://</a:t>
            </a:r>
            <a:r>
              <a:rPr lang="en-US" sz="2000" b="1" dirty="0" err="1">
                <a:solidFill>
                  <a:srgbClr val="FF0000"/>
                </a:solidFill>
              </a:rPr>
              <a:t>github.com</a:t>
            </a:r>
            <a:r>
              <a:rPr lang="en-US" sz="2000" b="1" dirty="0">
                <a:solidFill>
                  <a:srgbClr val="FF0000"/>
                </a:solidFill>
              </a:rPr>
              <a:t>/DABANGG-Attack/Source-Code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954D11-C03D-E4A4-248E-0D2BE3041175}"/>
              </a:ext>
            </a:extLst>
          </p:cNvPr>
          <p:cNvSpPr txBox="1"/>
          <p:nvPr/>
        </p:nvSpPr>
        <p:spPr>
          <a:xfrm>
            <a:off x="1196831" y="3512701"/>
            <a:ext cx="135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7C1DE6-B413-3F2F-B253-43E29EA96F69}"/>
              </a:ext>
            </a:extLst>
          </p:cNvPr>
          <p:cNvSpPr txBox="1"/>
          <p:nvPr/>
        </p:nvSpPr>
        <p:spPr>
          <a:xfrm>
            <a:off x="3248168" y="2973276"/>
            <a:ext cx="7833815" cy="111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Responsible Disclosure</a:t>
            </a:r>
          </a:p>
          <a:p>
            <a:pPr>
              <a:lnSpc>
                <a:spcPct val="150000"/>
              </a:lnSpc>
            </a:pPr>
            <a:r>
              <a:rPr lang="en-US" dirty="0"/>
              <a:t>Intel coordinated with us in 2020 and allowed us to proceed without an embargo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8E0A51-791C-6348-8887-2BF6CAE6C556}"/>
              </a:ext>
            </a:extLst>
          </p:cNvPr>
          <p:cNvSpPr/>
          <p:nvPr/>
        </p:nvSpPr>
        <p:spPr>
          <a:xfrm>
            <a:off x="752090" y="4595320"/>
            <a:ext cx="2076979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In the News!</a:t>
            </a:r>
          </a:p>
        </p:txBody>
      </p:sp>
      <p:pic>
        <p:nvPicPr>
          <p:cNvPr id="23556" name="Picture 4" descr="The Hacker News - Cybersecurity News and Analysis">
            <a:extLst>
              <a:ext uri="{FF2B5EF4-FFF2-40B4-BE49-F238E27FC236}">
                <a16:creationId xmlns:a16="http://schemas.microsoft.com/office/drawing/2014/main" id="{891A83D2-6D74-A53D-1D40-6B1BBA87E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168" y="4439702"/>
            <a:ext cx="2128829" cy="11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yber Security Podcasts - SANS Internet Storm Center">
            <a:extLst>
              <a:ext uri="{FF2B5EF4-FFF2-40B4-BE49-F238E27FC236}">
                <a16:creationId xmlns:a16="http://schemas.microsoft.com/office/drawing/2014/main" id="{E9623957-0A84-0D14-E767-A27D44E2D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79" y="4439702"/>
            <a:ext cx="1111202" cy="11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ybersecurity News, Insights and Analysis | SecurityWeek">
            <a:extLst>
              <a:ext uri="{FF2B5EF4-FFF2-40B4-BE49-F238E27FC236}">
                <a16:creationId xmlns:a16="http://schemas.microsoft.com/office/drawing/2014/main" id="{B90DB172-FF7B-79B1-2757-FC179138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99" y="4617594"/>
            <a:ext cx="3942934" cy="73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ED983C-BD50-2CFC-315A-1248FFB8F398}"/>
              </a:ext>
            </a:extLst>
          </p:cNvPr>
          <p:cNvSpPr txBox="1"/>
          <p:nvPr/>
        </p:nvSpPr>
        <p:spPr>
          <a:xfrm>
            <a:off x="10868233" y="4841564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more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A7DF0-4801-F02E-4A78-C5A8A7482644}"/>
              </a:ext>
            </a:extLst>
          </p:cNvPr>
          <p:cNvSpPr txBox="1"/>
          <p:nvPr/>
        </p:nvSpPr>
        <p:spPr>
          <a:xfrm>
            <a:off x="0" y="6117723"/>
            <a:ext cx="73509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7"/>
              </a:rPr>
              <a:t>https://thehackernews.com/2020/05/noise-resilient-flush-attack.html</a:t>
            </a:r>
            <a:endParaRPr lang="en-US" sz="1400" dirty="0"/>
          </a:p>
          <a:p>
            <a:r>
              <a:rPr lang="en-US" sz="1400" dirty="0"/>
              <a:t>[2] </a:t>
            </a:r>
            <a:r>
              <a:rPr lang="en-US" sz="1400" dirty="0">
                <a:hlinkClick r:id="rId8"/>
              </a:rPr>
              <a:t>https://isc.sans.edu/podcastdetail.html?id=7018</a:t>
            </a:r>
            <a:endParaRPr lang="en-US" sz="1400" dirty="0"/>
          </a:p>
          <a:p>
            <a:r>
              <a:rPr lang="en-US" sz="1400" dirty="0"/>
              <a:t>[3] </a:t>
            </a:r>
            <a:r>
              <a:rPr lang="en-US" sz="1400" dirty="0">
                <a:hlinkClick r:id="rId9"/>
              </a:rPr>
              <a:t>https://www.securityweek.com/new-technique-improves-effectiveness-timing-channel-attacks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22126D-43EC-B47B-DF38-942E92877F21}"/>
              </a:ext>
            </a:extLst>
          </p:cNvPr>
          <p:cNvSpPr txBox="1"/>
          <p:nvPr/>
        </p:nvSpPr>
        <p:spPr>
          <a:xfrm>
            <a:off x="3057249" y="42611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566C4-A2AE-7945-E6D6-59D42B4766FC}"/>
              </a:ext>
            </a:extLst>
          </p:cNvPr>
          <p:cNvSpPr txBox="1"/>
          <p:nvPr/>
        </p:nvSpPr>
        <p:spPr>
          <a:xfrm>
            <a:off x="5542564" y="4246178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072343-90F9-06DD-11FE-913FED71A6D6}"/>
              </a:ext>
            </a:extLst>
          </p:cNvPr>
          <p:cNvSpPr txBox="1"/>
          <p:nvPr/>
        </p:nvSpPr>
        <p:spPr>
          <a:xfrm>
            <a:off x="6980561" y="441106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A1D8E0-77F5-AD46-64BC-C6AB62A4A127}"/>
              </a:ext>
            </a:extLst>
          </p:cNvPr>
          <p:cNvSpPr txBox="1"/>
          <p:nvPr/>
        </p:nvSpPr>
        <p:spPr>
          <a:xfrm>
            <a:off x="9067422" y="5933057"/>
            <a:ext cx="3111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Anish Saxena</a:t>
            </a:r>
          </a:p>
          <a:p>
            <a:pPr algn="r"/>
            <a:r>
              <a:rPr lang="en-US" dirty="0">
                <a:hlinkClick r:id="rId10"/>
              </a:rPr>
              <a:t>anish.Saxena@cc.gatech.edu</a:t>
            </a:r>
            <a:endParaRPr lang="en-US" dirty="0"/>
          </a:p>
          <a:p>
            <a:pPr algn="r"/>
            <a:r>
              <a:rPr lang="en-US" dirty="0"/>
              <a:t>Georgia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198727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D21B-CD39-C28C-1FE3-E498E1A9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for Today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E2139-8562-5010-82F8-E5ADCEB8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F9EEE-7A0E-6A31-D545-7A693CE5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45C2E7F6-CA91-59BE-4AFD-EEDEE8B1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7F0035-D192-A02B-A882-5768D5A0516F}"/>
              </a:ext>
            </a:extLst>
          </p:cNvPr>
          <p:cNvSpPr txBox="1"/>
          <p:nvPr/>
        </p:nvSpPr>
        <p:spPr>
          <a:xfrm>
            <a:off x="838200" y="1632295"/>
            <a:ext cx="921025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What are Flush-based Cache Attacks?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How well do they perform in the wild?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Can we make them resilient to system noise?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What is the impact of DABANGG refinements?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398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D21B-CD39-C28C-1FE3-E498E1A9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for Today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E2139-8562-5010-82F8-E5ADCEB8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F9EEE-7A0E-6A31-D545-7A693CE5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45C2E7F6-CA91-59BE-4AFD-EEDEE8B1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7F0035-D192-A02B-A882-5768D5A0516F}"/>
              </a:ext>
            </a:extLst>
          </p:cNvPr>
          <p:cNvSpPr txBox="1"/>
          <p:nvPr/>
        </p:nvSpPr>
        <p:spPr>
          <a:xfrm>
            <a:off x="838200" y="1632295"/>
            <a:ext cx="921025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What are Flush-based Cache Attacks?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How well do they perform in the wild?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Can we make them resilient to system noise?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What is the impact of DABANGG refinements?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514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03A3B6-E7B5-EC8B-0518-D4DCF1048CA9}"/>
              </a:ext>
            </a:extLst>
          </p:cNvPr>
          <p:cNvSpPr/>
          <p:nvPr/>
        </p:nvSpPr>
        <p:spPr>
          <a:xfrm>
            <a:off x="4549591" y="1987476"/>
            <a:ext cx="2367579" cy="2025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024BA-D833-D41C-3FF1-483A67A17860}"/>
              </a:ext>
            </a:extLst>
          </p:cNvPr>
          <p:cNvSpPr/>
          <p:nvPr/>
        </p:nvSpPr>
        <p:spPr>
          <a:xfrm>
            <a:off x="4691486" y="2577349"/>
            <a:ext cx="2028264" cy="3646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1C50E-161A-B108-74E5-9EE3D4DB3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Primer: Flush-based Cache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8A911-95BB-B7B5-CBF8-89F267BD95DF}"/>
              </a:ext>
            </a:extLst>
          </p:cNvPr>
          <p:cNvSpPr txBox="1"/>
          <p:nvPr/>
        </p:nvSpPr>
        <p:spPr>
          <a:xfrm>
            <a:off x="4587691" y="2088805"/>
            <a:ext cx="229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Level Cache (LLC)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D97C5-B7DC-DE0A-4BB5-83A2E570A49C}"/>
              </a:ext>
            </a:extLst>
          </p:cNvPr>
          <p:cNvSpPr/>
          <p:nvPr/>
        </p:nvSpPr>
        <p:spPr>
          <a:xfrm>
            <a:off x="4691486" y="2576646"/>
            <a:ext cx="2028264" cy="355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Address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576B71-5F0A-A1EF-6AE0-050EF8482173}"/>
              </a:ext>
            </a:extLst>
          </p:cNvPr>
          <p:cNvSpPr/>
          <p:nvPr/>
        </p:nvSpPr>
        <p:spPr>
          <a:xfrm>
            <a:off x="973121" y="1987476"/>
            <a:ext cx="1807285" cy="7674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Victim Process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01AAB8-DB1F-E6CA-E763-6F58DD6A7B4E}"/>
              </a:ext>
            </a:extLst>
          </p:cNvPr>
          <p:cNvSpPr/>
          <p:nvPr/>
        </p:nvSpPr>
        <p:spPr>
          <a:xfrm>
            <a:off x="8686355" y="1987476"/>
            <a:ext cx="1807285" cy="7674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3A458-B5EE-6D4C-1AEF-7D44E03180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2954" y="1690688"/>
            <a:ext cx="650753" cy="6314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94249-772C-3B4D-A1BA-7862A15A7133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780406" y="2371201"/>
            <a:ext cx="1911080" cy="38294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05E668-B6DD-8298-0235-0850EBDA907B}"/>
              </a:ext>
            </a:extLst>
          </p:cNvPr>
          <p:cNvCxnSpPr>
            <a:endCxn id="7" idx="3"/>
          </p:cNvCxnSpPr>
          <p:nvPr/>
        </p:nvCxnSpPr>
        <p:spPr>
          <a:xfrm flipH="1">
            <a:off x="6719750" y="2388381"/>
            <a:ext cx="1938843" cy="3657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855ECF-6513-EA28-3F3B-4455B47202AB}"/>
              </a:ext>
            </a:extLst>
          </p:cNvPr>
          <p:cNvSpPr txBox="1"/>
          <p:nvPr/>
        </p:nvSpPr>
        <p:spPr>
          <a:xfrm>
            <a:off x="973121" y="3827937"/>
            <a:ext cx="93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 =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2E179-B40A-C4BA-DD6C-568F0783A547}"/>
              </a:ext>
            </a:extLst>
          </p:cNvPr>
          <p:cNvSpPr txBox="1"/>
          <p:nvPr/>
        </p:nvSpPr>
        <p:spPr>
          <a:xfrm>
            <a:off x="4420947" y="4388314"/>
            <a:ext cx="262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Phase 1: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C00000"/>
                </a:solidFill>
              </a:rPr>
              <a:t>Flush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1B287BF8-0631-B500-E4AB-5ED0877BF215}"/>
              </a:ext>
            </a:extLst>
          </p:cNvPr>
          <p:cNvSpPr/>
          <p:nvPr/>
        </p:nvSpPr>
        <p:spPr>
          <a:xfrm>
            <a:off x="7045813" y="2840132"/>
            <a:ext cx="2077894" cy="68848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clflush</a:t>
            </a:r>
            <a:r>
              <a:rPr lang="en-US" sz="160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C0B580-F2A3-EDBB-F93B-118FC3BF449A}"/>
              </a:ext>
            </a:extLst>
          </p:cNvPr>
          <p:cNvSpPr txBox="1"/>
          <p:nvPr/>
        </p:nvSpPr>
        <p:spPr>
          <a:xfrm>
            <a:off x="4393185" y="4400947"/>
            <a:ext cx="262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Phase 2: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C00000"/>
                </a:solidFill>
              </a:rPr>
              <a:t>Wait</a:t>
            </a:r>
          </a:p>
        </p:txBody>
      </p:sp>
      <p:pic>
        <p:nvPicPr>
          <p:cNvPr id="20" name="Picture 12" descr="Avatar">
            <a:extLst>
              <a:ext uri="{FF2B5EF4-FFF2-40B4-BE49-F238E27FC236}">
                <a16:creationId xmlns:a16="http://schemas.microsoft.com/office/drawing/2014/main" id="{20701B31-1E7A-0920-7576-AF7E0500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83DDAA8F-9A89-AAB9-BE27-3084520D26BB}"/>
              </a:ext>
            </a:extLst>
          </p:cNvPr>
          <p:cNvSpPr/>
          <p:nvPr/>
        </p:nvSpPr>
        <p:spPr>
          <a:xfrm>
            <a:off x="2775800" y="2840132"/>
            <a:ext cx="1604133" cy="688483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>
                  <a:noFill/>
                </a:ln>
                <a:solidFill>
                  <a:srgbClr val="0090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BF500-A99C-BAF8-F1FA-23547817EF08}"/>
              </a:ext>
            </a:extLst>
          </p:cNvPr>
          <p:cNvSpPr txBox="1"/>
          <p:nvPr/>
        </p:nvSpPr>
        <p:spPr>
          <a:xfrm>
            <a:off x="3354238" y="4427015"/>
            <a:ext cx="470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Phase 3: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C00000"/>
                </a:solidFill>
              </a:rPr>
              <a:t>Reload (Flush + Reload)</a:t>
            </a: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531153D7-5FF5-37F2-7BEA-425615E91923}"/>
              </a:ext>
            </a:extLst>
          </p:cNvPr>
          <p:cNvSpPr/>
          <p:nvPr/>
        </p:nvSpPr>
        <p:spPr>
          <a:xfrm>
            <a:off x="7045813" y="2840131"/>
            <a:ext cx="2077894" cy="68848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A</a:t>
            </a:r>
          </a:p>
        </p:txBody>
      </p: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3197551A-351C-45FD-0544-1D365D154E24}"/>
              </a:ext>
            </a:extLst>
          </p:cNvPr>
          <p:cNvSpPr/>
          <p:nvPr/>
        </p:nvSpPr>
        <p:spPr>
          <a:xfrm>
            <a:off x="8984974" y="3528615"/>
            <a:ext cx="2491409" cy="767449"/>
          </a:xfrm>
          <a:prstGeom prst="wedgeRectCallout">
            <a:avLst>
              <a:gd name="adj1" fmla="val -65411"/>
              <a:gd name="adj2" fmla="val -4774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LLC reload Hit</a:t>
            </a:r>
          </a:p>
          <a:p>
            <a:pPr algn="ctr"/>
            <a:r>
              <a:rPr 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⇒ Victim accessed A!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7AA20D-1D95-D5D1-C43C-195FB84E85AB}"/>
              </a:ext>
            </a:extLst>
          </p:cNvPr>
          <p:cNvSpPr/>
          <p:nvPr/>
        </p:nvSpPr>
        <p:spPr>
          <a:xfrm>
            <a:off x="4697529" y="2576646"/>
            <a:ext cx="2028264" cy="386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Address 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45F5B3-AC06-6D6D-8948-D0A2ACD3E00A}"/>
              </a:ext>
            </a:extLst>
          </p:cNvPr>
          <p:cNvSpPr/>
          <p:nvPr/>
        </p:nvSpPr>
        <p:spPr>
          <a:xfrm>
            <a:off x="4697529" y="2581364"/>
            <a:ext cx="2028264" cy="3550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Address 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F953C6-D216-7A59-1947-9E46F5FC04DF}"/>
              </a:ext>
            </a:extLst>
          </p:cNvPr>
          <p:cNvSpPr txBox="1"/>
          <p:nvPr/>
        </p:nvSpPr>
        <p:spPr>
          <a:xfrm>
            <a:off x="3704973" y="4785982"/>
            <a:ext cx="4056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or</a:t>
            </a:r>
          </a:p>
          <a:p>
            <a:pPr algn="ctr"/>
            <a:r>
              <a:rPr lang="en-US" sz="2400" b="1" dirty="0"/>
              <a:t>Phase 3: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C00000"/>
                </a:solidFill>
              </a:rPr>
              <a:t>Flush (Flush + Flush)</a:t>
            </a: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608D9968-0307-C6C3-7D25-0620F3D2331A}"/>
              </a:ext>
            </a:extLst>
          </p:cNvPr>
          <p:cNvSpPr/>
          <p:nvPr/>
        </p:nvSpPr>
        <p:spPr>
          <a:xfrm>
            <a:off x="7045813" y="2846607"/>
            <a:ext cx="2077894" cy="68848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clflush</a:t>
            </a:r>
            <a:r>
              <a:rPr lang="en-US" sz="160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</p:txBody>
      </p:sp>
      <p:sp>
        <p:nvSpPr>
          <p:cNvPr id="41" name="Rectangular Callout 40">
            <a:extLst>
              <a:ext uri="{FF2B5EF4-FFF2-40B4-BE49-F238E27FC236}">
                <a16:creationId xmlns:a16="http://schemas.microsoft.com/office/drawing/2014/main" id="{CE7AD407-0287-E989-63AE-CCC54BE18DE5}"/>
              </a:ext>
            </a:extLst>
          </p:cNvPr>
          <p:cNvSpPr/>
          <p:nvPr/>
        </p:nvSpPr>
        <p:spPr>
          <a:xfrm>
            <a:off x="8984974" y="3541565"/>
            <a:ext cx="2491409" cy="767449"/>
          </a:xfrm>
          <a:prstGeom prst="wedgeRectCallout">
            <a:avLst>
              <a:gd name="adj1" fmla="val -65411"/>
              <a:gd name="adj2" fmla="val -4774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LLC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clflush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Hit</a:t>
            </a:r>
          </a:p>
          <a:p>
            <a:pPr algn="ctr"/>
            <a:r>
              <a:rPr 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⇒ Victim accessed A!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45CA678A-974C-5D30-A391-F8075D8F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5</a:t>
            </a:fld>
            <a:endParaRPr lang="en-US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E6248684-C886-C332-D200-8B374ABE2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</p:spTree>
    <p:extLst>
      <p:ext uri="{BB962C8B-B14F-4D97-AF65-F5344CB8AC3E}">
        <p14:creationId xmlns:p14="http://schemas.microsoft.com/office/powerpoint/2010/main" val="73542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16" grpId="0"/>
      <p:bldP spid="16" grpId="1"/>
      <p:bldP spid="17" grpId="0" animBg="1"/>
      <p:bldP spid="17" grpId="1" animBg="1"/>
      <p:bldP spid="19" grpId="0"/>
      <p:bldP spid="19" grpId="1"/>
      <p:bldP spid="21" grpId="0" animBg="1"/>
      <p:bldP spid="21" grpId="1" animBg="1"/>
      <p:bldP spid="22" grpId="0"/>
      <p:bldP spid="26" grpId="0" animBg="1"/>
      <p:bldP spid="26" grpId="1" animBg="1"/>
      <p:bldP spid="28" grpId="0" animBg="1"/>
      <p:bldP spid="28" grpId="1" animBg="1"/>
      <p:bldP spid="31" grpId="0" animBg="1"/>
      <p:bldP spid="31" grpId="1" animBg="1"/>
      <p:bldP spid="31" grpId="2" animBg="1"/>
      <p:bldP spid="31" grpId="3" animBg="1"/>
      <p:bldP spid="30" grpId="0" animBg="1"/>
      <p:bldP spid="30" grpId="1" animBg="1"/>
      <p:bldP spid="39" grpId="0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03A3B6-E7B5-EC8B-0518-D4DCF1048CA9}"/>
              </a:ext>
            </a:extLst>
          </p:cNvPr>
          <p:cNvSpPr/>
          <p:nvPr/>
        </p:nvSpPr>
        <p:spPr>
          <a:xfrm>
            <a:off x="4549591" y="1987476"/>
            <a:ext cx="2367579" cy="2025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024BA-D833-D41C-3FF1-483A67A17860}"/>
              </a:ext>
            </a:extLst>
          </p:cNvPr>
          <p:cNvSpPr/>
          <p:nvPr/>
        </p:nvSpPr>
        <p:spPr>
          <a:xfrm>
            <a:off x="4691486" y="2577349"/>
            <a:ext cx="2028264" cy="3646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1C50E-161A-B108-74E5-9EE3D4DB3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Primer: Flush-based Cache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8A911-95BB-B7B5-CBF8-89F267BD95DF}"/>
              </a:ext>
            </a:extLst>
          </p:cNvPr>
          <p:cNvSpPr txBox="1"/>
          <p:nvPr/>
        </p:nvSpPr>
        <p:spPr>
          <a:xfrm>
            <a:off x="4587691" y="2088805"/>
            <a:ext cx="229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Level Cache (LLC)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D97C5-B7DC-DE0A-4BB5-83A2E570A49C}"/>
              </a:ext>
            </a:extLst>
          </p:cNvPr>
          <p:cNvSpPr/>
          <p:nvPr/>
        </p:nvSpPr>
        <p:spPr>
          <a:xfrm>
            <a:off x="4691486" y="2576646"/>
            <a:ext cx="2028264" cy="355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Address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576B71-5F0A-A1EF-6AE0-050EF8482173}"/>
              </a:ext>
            </a:extLst>
          </p:cNvPr>
          <p:cNvSpPr/>
          <p:nvPr/>
        </p:nvSpPr>
        <p:spPr>
          <a:xfrm>
            <a:off x="973121" y="1987476"/>
            <a:ext cx="1807285" cy="7674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Victim Process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01AAB8-DB1F-E6CA-E763-6F58DD6A7B4E}"/>
              </a:ext>
            </a:extLst>
          </p:cNvPr>
          <p:cNvSpPr/>
          <p:nvPr/>
        </p:nvSpPr>
        <p:spPr>
          <a:xfrm>
            <a:off x="8686355" y="1987476"/>
            <a:ext cx="1807285" cy="7674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3A458-B5EE-6D4C-1AEF-7D44E03180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2954" y="1690688"/>
            <a:ext cx="650753" cy="6314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94249-772C-3B4D-A1BA-7862A15A7133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780406" y="2371201"/>
            <a:ext cx="1911080" cy="38294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05E668-B6DD-8298-0235-0850EBDA907B}"/>
              </a:ext>
            </a:extLst>
          </p:cNvPr>
          <p:cNvCxnSpPr>
            <a:endCxn id="7" idx="3"/>
          </p:cNvCxnSpPr>
          <p:nvPr/>
        </p:nvCxnSpPr>
        <p:spPr>
          <a:xfrm flipH="1">
            <a:off x="6719750" y="2388381"/>
            <a:ext cx="1938843" cy="3657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loud 16">
            <a:extLst>
              <a:ext uri="{FF2B5EF4-FFF2-40B4-BE49-F238E27FC236}">
                <a16:creationId xmlns:a16="http://schemas.microsoft.com/office/drawing/2014/main" id="{1B287BF8-0631-B500-E4AB-5ED0877BF215}"/>
              </a:ext>
            </a:extLst>
          </p:cNvPr>
          <p:cNvSpPr/>
          <p:nvPr/>
        </p:nvSpPr>
        <p:spPr>
          <a:xfrm>
            <a:off x="7045813" y="2840132"/>
            <a:ext cx="2077894" cy="68848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clflush</a:t>
            </a:r>
            <a:r>
              <a:rPr lang="en-US" sz="160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</p:txBody>
      </p:sp>
      <p:pic>
        <p:nvPicPr>
          <p:cNvPr id="20" name="Picture 12" descr="Avatar">
            <a:extLst>
              <a:ext uri="{FF2B5EF4-FFF2-40B4-BE49-F238E27FC236}">
                <a16:creationId xmlns:a16="http://schemas.microsoft.com/office/drawing/2014/main" id="{20701B31-1E7A-0920-7576-AF7E0500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83DDAA8F-9A89-AAB9-BE27-3084520D26BB}"/>
              </a:ext>
            </a:extLst>
          </p:cNvPr>
          <p:cNvSpPr/>
          <p:nvPr/>
        </p:nvSpPr>
        <p:spPr>
          <a:xfrm>
            <a:off x="2775800" y="2840132"/>
            <a:ext cx="1604133" cy="688483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>
                  <a:noFill/>
                </a:ln>
                <a:solidFill>
                  <a:srgbClr val="0090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BF500-A99C-BAF8-F1FA-23547817EF08}"/>
              </a:ext>
            </a:extLst>
          </p:cNvPr>
          <p:cNvSpPr txBox="1"/>
          <p:nvPr/>
        </p:nvSpPr>
        <p:spPr>
          <a:xfrm>
            <a:off x="3354238" y="4318165"/>
            <a:ext cx="470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Phase 3: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C00000"/>
                </a:solidFill>
              </a:rPr>
              <a:t>Reload (Flush + Reload)</a:t>
            </a: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531153D7-5FF5-37F2-7BEA-425615E91923}"/>
              </a:ext>
            </a:extLst>
          </p:cNvPr>
          <p:cNvSpPr/>
          <p:nvPr/>
        </p:nvSpPr>
        <p:spPr>
          <a:xfrm>
            <a:off x="7045813" y="2840131"/>
            <a:ext cx="2077894" cy="68848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A</a:t>
            </a:r>
          </a:p>
        </p:txBody>
      </p: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3197551A-351C-45FD-0544-1D365D154E24}"/>
              </a:ext>
            </a:extLst>
          </p:cNvPr>
          <p:cNvSpPr/>
          <p:nvPr/>
        </p:nvSpPr>
        <p:spPr>
          <a:xfrm>
            <a:off x="8984974" y="3528615"/>
            <a:ext cx="2491409" cy="767449"/>
          </a:xfrm>
          <a:prstGeom prst="wedgeRectCallout">
            <a:avLst>
              <a:gd name="adj1" fmla="val -65411"/>
              <a:gd name="adj2" fmla="val -4774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LLC reload Hit</a:t>
            </a:r>
          </a:p>
          <a:p>
            <a:pPr algn="ctr"/>
            <a:r>
              <a:rPr 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⇒ Victim accessed A!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7AA20D-1D95-D5D1-C43C-195FB84E85AB}"/>
              </a:ext>
            </a:extLst>
          </p:cNvPr>
          <p:cNvSpPr/>
          <p:nvPr/>
        </p:nvSpPr>
        <p:spPr>
          <a:xfrm>
            <a:off x="4697529" y="2562998"/>
            <a:ext cx="2028264" cy="386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Address 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45F5B3-AC06-6D6D-8948-D0A2ACD3E00A}"/>
              </a:ext>
            </a:extLst>
          </p:cNvPr>
          <p:cNvSpPr/>
          <p:nvPr/>
        </p:nvSpPr>
        <p:spPr>
          <a:xfrm>
            <a:off x="4697529" y="2581364"/>
            <a:ext cx="2028264" cy="3550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Address 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F953C6-D216-7A59-1947-9E46F5FC04DF}"/>
              </a:ext>
            </a:extLst>
          </p:cNvPr>
          <p:cNvSpPr txBox="1"/>
          <p:nvPr/>
        </p:nvSpPr>
        <p:spPr>
          <a:xfrm>
            <a:off x="3704973" y="4785982"/>
            <a:ext cx="4056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or</a:t>
            </a:r>
          </a:p>
          <a:p>
            <a:pPr algn="ctr"/>
            <a:r>
              <a:rPr lang="en-US" sz="2400" b="1" dirty="0"/>
              <a:t>Phase 3: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C00000"/>
                </a:solidFill>
              </a:rPr>
              <a:t>Flush (Flush + Flush)</a:t>
            </a: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608D9968-0307-C6C3-7D25-0620F3D2331A}"/>
              </a:ext>
            </a:extLst>
          </p:cNvPr>
          <p:cNvSpPr/>
          <p:nvPr/>
        </p:nvSpPr>
        <p:spPr>
          <a:xfrm>
            <a:off x="7045813" y="2846607"/>
            <a:ext cx="2077894" cy="68848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clflush</a:t>
            </a:r>
            <a:r>
              <a:rPr lang="en-US" sz="160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</p:txBody>
      </p:sp>
      <p:sp>
        <p:nvSpPr>
          <p:cNvPr id="41" name="Rectangular Callout 40">
            <a:extLst>
              <a:ext uri="{FF2B5EF4-FFF2-40B4-BE49-F238E27FC236}">
                <a16:creationId xmlns:a16="http://schemas.microsoft.com/office/drawing/2014/main" id="{CE7AD407-0287-E989-63AE-CCC54BE18DE5}"/>
              </a:ext>
            </a:extLst>
          </p:cNvPr>
          <p:cNvSpPr/>
          <p:nvPr/>
        </p:nvSpPr>
        <p:spPr>
          <a:xfrm>
            <a:off x="8984974" y="3541565"/>
            <a:ext cx="2491409" cy="767449"/>
          </a:xfrm>
          <a:prstGeom prst="wedgeRectCallout">
            <a:avLst>
              <a:gd name="adj1" fmla="val -65411"/>
              <a:gd name="adj2" fmla="val -4774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LLC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clflush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Hit</a:t>
            </a:r>
          </a:p>
          <a:p>
            <a:pPr algn="ctr"/>
            <a:r>
              <a:rPr 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⇒ Victim accessed A!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45CA678A-974C-5D30-A391-F8075D8F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6</a:t>
            </a:fld>
            <a:endParaRPr lang="en-US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E6248684-C886-C332-D200-8B374ABE2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1AE18-B889-7C11-DF7B-D168672F76B7}"/>
              </a:ext>
            </a:extLst>
          </p:cNvPr>
          <p:cNvSpPr/>
          <p:nvPr/>
        </p:nvSpPr>
        <p:spPr>
          <a:xfrm>
            <a:off x="838200" y="1690688"/>
            <a:ext cx="10830636" cy="4156669"/>
          </a:xfrm>
          <a:prstGeom prst="rect">
            <a:avLst/>
          </a:prstGeom>
          <a:solidFill>
            <a:schemeClr val="bg1">
              <a:alpha val="9007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2713A0-25C8-5D8E-679B-0A5D9ED1274B}"/>
              </a:ext>
            </a:extLst>
          </p:cNvPr>
          <p:cNvSpPr txBox="1"/>
          <p:nvPr/>
        </p:nvSpPr>
        <p:spPr>
          <a:xfrm>
            <a:off x="1742364" y="3396888"/>
            <a:ext cx="8707272" cy="57888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How do we differentiate a cache hit from a miss?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78C55-DFD2-DEF2-D9E7-4025A3BFD0D6}"/>
              </a:ext>
            </a:extLst>
          </p:cNvPr>
          <p:cNvSpPr txBox="1"/>
          <p:nvPr/>
        </p:nvSpPr>
        <p:spPr>
          <a:xfrm>
            <a:off x="4739648" y="4714173"/>
            <a:ext cx="193193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Calibration!</a:t>
            </a:r>
          </a:p>
        </p:txBody>
      </p:sp>
    </p:spTree>
    <p:extLst>
      <p:ext uri="{BB962C8B-B14F-4D97-AF65-F5344CB8AC3E}">
        <p14:creationId xmlns:p14="http://schemas.microsoft.com/office/powerpoint/2010/main" val="250958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7FD2-554A-46E5-0045-4C9C780C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Primer: Flush-based Cache Attacks</a:t>
            </a:r>
            <a:endParaRPr lang="en-US" dirty="0"/>
          </a:p>
        </p:txBody>
      </p:sp>
      <p:pic>
        <p:nvPicPr>
          <p:cNvPr id="4" name="Picture 12" descr="Avatar">
            <a:extLst>
              <a:ext uri="{FF2B5EF4-FFF2-40B4-BE49-F238E27FC236}">
                <a16:creationId xmlns:a16="http://schemas.microsoft.com/office/drawing/2014/main" id="{E1AE2924-2D2A-2A9F-3CAA-500B9D04A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0B336-F971-F2A8-F6A1-464DDEB9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5426D-EF82-7201-94DD-C2FC5653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525C0-384E-7F20-E25C-A740FD976981}"/>
              </a:ext>
            </a:extLst>
          </p:cNvPr>
          <p:cNvSpPr/>
          <p:nvPr/>
        </p:nvSpPr>
        <p:spPr>
          <a:xfrm>
            <a:off x="404857" y="1524000"/>
            <a:ext cx="3674688" cy="457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4BCEE-FB7A-A09D-EC99-11FB39395873}"/>
              </a:ext>
            </a:extLst>
          </p:cNvPr>
          <p:cNvSpPr txBox="1"/>
          <p:nvPr/>
        </p:nvSpPr>
        <p:spPr>
          <a:xfrm>
            <a:off x="1254913" y="1765160"/>
            <a:ext cx="197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Calibrate</a:t>
            </a:r>
          </a:p>
        </p:txBody>
      </p:sp>
      <p:pic>
        <p:nvPicPr>
          <p:cNvPr id="11" name="Graphic 10" descr="Thermometer with solid fill">
            <a:extLst>
              <a:ext uri="{FF2B5EF4-FFF2-40B4-BE49-F238E27FC236}">
                <a16:creationId xmlns:a16="http://schemas.microsoft.com/office/drawing/2014/main" id="{BAE300D4-EEB5-9E1C-ED02-7B1BF3C60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668186"/>
            <a:ext cx="659296" cy="65929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7AA559-9803-9F39-5C02-C109056D5933}"/>
              </a:ext>
            </a:extLst>
          </p:cNvPr>
          <p:cNvCxnSpPr>
            <a:cxnSpLocks/>
          </p:cNvCxnSpPr>
          <p:nvPr/>
        </p:nvCxnSpPr>
        <p:spPr>
          <a:xfrm flipV="1">
            <a:off x="1187730" y="2983243"/>
            <a:ext cx="0" cy="14842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68F1D-0EEA-7253-B670-6B63A6CC1CDA}"/>
              </a:ext>
            </a:extLst>
          </p:cNvPr>
          <p:cNvCxnSpPr>
            <a:cxnSpLocks/>
          </p:cNvCxnSpPr>
          <p:nvPr/>
        </p:nvCxnSpPr>
        <p:spPr>
          <a:xfrm>
            <a:off x="1187730" y="4477424"/>
            <a:ext cx="22727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F6DB4D-0782-EC88-0081-1227FABEFACB}"/>
              </a:ext>
            </a:extLst>
          </p:cNvPr>
          <p:cNvSpPr txBox="1"/>
          <p:nvPr/>
        </p:nvSpPr>
        <p:spPr>
          <a:xfrm>
            <a:off x="1497496" y="4595800"/>
            <a:ext cx="156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705389-6A60-265D-709A-AF92F55B8E99}"/>
              </a:ext>
            </a:extLst>
          </p:cNvPr>
          <p:cNvSpPr txBox="1"/>
          <p:nvPr/>
        </p:nvSpPr>
        <p:spPr>
          <a:xfrm rot="16200000">
            <a:off x="149881" y="3500943"/>
            <a:ext cx="156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Latency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6BF355-6D3F-4AE1-B162-DE316FB0D633}"/>
              </a:ext>
            </a:extLst>
          </p:cNvPr>
          <p:cNvCxnSpPr/>
          <p:nvPr/>
        </p:nvCxnSpPr>
        <p:spPr>
          <a:xfrm>
            <a:off x="1187730" y="3433817"/>
            <a:ext cx="18735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B33617A-C099-AFE1-4902-1EA67C6426C7}"/>
              </a:ext>
            </a:extLst>
          </p:cNvPr>
          <p:cNvCxnSpPr/>
          <p:nvPr/>
        </p:nvCxnSpPr>
        <p:spPr>
          <a:xfrm rot="5400000" flipH="1" flipV="1">
            <a:off x="1731067" y="3042878"/>
            <a:ext cx="437322" cy="318052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D17CDA0-2E4B-9AB6-D674-8B3B83E6704E}"/>
              </a:ext>
            </a:extLst>
          </p:cNvPr>
          <p:cNvSpPr txBox="1"/>
          <p:nvPr/>
        </p:nvSpPr>
        <p:spPr>
          <a:xfrm>
            <a:off x="1473857" y="2654532"/>
            <a:ext cx="13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Cache miss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3798FE-A301-7610-49CD-057ADF9B754E}"/>
              </a:ext>
            </a:extLst>
          </p:cNvPr>
          <p:cNvCxnSpPr/>
          <p:nvPr/>
        </p:nvCxnSpPr>
        <p:spPr>
          <a:xfrm>
            <a:off x="1183589" y="4050043"/>
            <a:ext cx="18735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3EDDD4-4153-1899-C3B5-13708D8AE87F}"/>
              </a:ext>
            </a:extLst>
          </p:cNvPr>
          <p:cNvSpPr txBox="1"/>
          <p:nvPr/>
        </p:nvSpPr>
        <p:spPr>
          <a:xfrm>
            <a:off x="2355953" y="4077377"/>
            <a:ext cx="11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Cache hit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8ADC15E6-D8EB-18E7-8EAD-3FA8832884B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840192" y="4046662"/>
            <a:ext cx="515761" cy="215381"/>
          </a:xfrm>
          <a:prstGeom prst="curvedConnector3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0A088E-BFAB-2DB9-37C4-0DD388EE80F0}"/>
              </a:ext>
            </a:extLst>
          </p:cNvPr>
          <p:cNvCxnSpPr/>
          <p:nvPr/>
        </p:nvCxnSpPr>
        <p:spPr>
          <a:xfrm>
            <a:off x="1183589" y="3722051"/>
            <a:ext cx="22768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4B441E9-D12C-37EA-5C8A-7B6419379A5B}"/>
              </a:ext>
            </a:extLst>
          </p:cNvPr>
          <p:cNvSpPr txBox="1"/>
          <p:nvPr/>
        </p:nvSpPr>
        <p:spPr>
          <a:xfrm rot="20426737">
            <a:off x="2753463" y="2821771"/>
            <a:ext cx="113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Threshold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98E1235-45B4-EC0E-74FD-F4BF66FCA380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192443" y="3196260"/>
            <a:ext cx="593730" cy="534103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81F2683-A099-0314-52C7-9865D8DBFF96}"/>
              </a:ext>
            </a:extLst>
          </p:cNvPr>
          <p:cNvSpPr/>
          <p:nvPr/>
        </p:nvSpPr>
        <p:spPr>
          <a:xfrm>
            <a:off x="4206672" y="1551334"/>
            <a:ext cx="3674688" cy="457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8B51F3-ECA2-C2BB-EBA6-80BB40DD1386}"/>
              </a:ext>
            </a:extLst>
          </p:cNvPr>
          <p:cNvSpPr txBox="1"/>
          <p:nvPr/>
        </p:nvSpPr>
        <p:spPr>
          <a:xfrm>
            <a:off x="5108713" y="1731257"/>
            <a:ext cx="197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Attack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FDC709A-1A27-FA04-28AF-EC3BE37969B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9816" y="1680277"/>
            <a:ext cx="650753" cy="631430"/>
          </a:xfrm>
          <a:prstGeom prst="rect">
            <a:avLst/>
          </a:prstGeom>
        </p:spPr>
      </p:pic>
      <p:pic>
        <p:nvPicPr>
          <p:cNvPr id="47" name="Graphic 46" descr="Speedometer Low with solid fill">
            <a:extLst>
              <a:ext uri="{FF2B5EF4-FFF2-40B4-BE49-F238E27FC236}">
                <a16:creationId xmlns:a16="http://schemas.microsoft.com/office/drawing/2014/main" id="{A1C0491E-0FB8-125B-F21F-6775E5BB5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9816" y="2708536"/>
            <a:ext cx="577096" cy="57709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70880B-5BAC-2901-712B-7A39DF1E6E3A}"/>
              </a:ext>
            </a:extLst>
          </p:cNvPr>
          <p:cNvSpPr txBox="1"/>
          <p:nvPr/>
        </p:nvSpPr>
        <p:spPr>
          <a:xfrm>
            <a:off x="5337004" y="2780273"/>
            <a:ext cx="209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Measure Latency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0BF2E1-4A48-223B-19E5-5DDF67E3E908}"/>
              </a:ext>
            </a:extLst>
          </p:cNvPr>
          <p:cNvSpPr txBox="1"/>
          <p:nvPr/>
        </p:nvSpPr>
        <p:spPr>
          <a:xfrm>
            <a:off x="4648354" y="3723838"/>
            <a:ext cx="2895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Cache hit?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694F8A-D7EB-6C40-D1D0-A0B86171D1BA}"/>
              </a:ext>
            </a:extLst>
          </p:cNvPr>
          <p:cNvSpPr txBox="1"/>
          <p:nvPr/>
        </p:nvSpPr>
        <p:spPr>
          <a:xfrm>
            <a:off x="4501187" y="4565022"/>
            <a:ext cx="318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⇒ Victim accessed address!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7E4643C-35D1-9B62-2F82-E232EC9CA5B0}"/>
              </a:ext>
            </a:extLst>
          </p:cNvPr>
          <p:cNvSpPr/>
          <p:nvPr/>
        </p:nvSpPr>
        <p:spPr>
          <a:xfrm>
            <a:off x="8008489" y="1524000"/>
            <a:ext cx="3674688" cy="457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18882-DB6E-7746-C468-4395A994F610}"/>
              </a:ext>
            </a:extLst>
          </p:cNvPr>
          <p:cNvSpPr txBox="1"/>
          <p:nvPr/>
        </p:nvSpPr>
        <p:spPr>
          <a:xfrm>
            <a:off x="8858546" y="1733657"/>
            <a:ext cx="197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Profit</a:t>
            </a:r>
          </a:p>
        </p:txBody>
      </p:sp>
      <p:pic>
        <p:nvPicPr>
          <p:cNvPr id="54" name="Graphic 53" descr="Upward trend outline">
            <a:extLst>
              <a:ext uri="{FF2B5EF4-FFF2-40B4-BE49-F238E27FC236}">
                <a16:creationId xmlns:a16="http://schemas.microsoft.com/office/drawing/2014/main" id="{C5FA3B91-9DFE-DC37-0CC0-3A17F5D23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9502" y="1598612"/>
            <a:ext cx="914400" cy="914400"/>
          </a:xfrm>
          <a:prstGeom prst="rect">
            <a:avLst/>
          </a:prstGeom>
        </p:spPr>
      </p:pic>
      <p:pic>
        <p:nvPicPr>
          <p:cNvPr id="56" name="Graphic 55" descr="Old Key with solid fill">
            <a:extLst>
              <a:ext uri="{FF2B5EF4-FFF2-40B4-BE49-F238E27FC236}">
                <a16:creationId xmlns:a16="http://schemas.microsoft.com/office/drawing/2014/main" id="{8B5FF3C5-7EA1-335F-827A-AAACD6A53A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01679" y="2539884"/>
            <a:ext cx="830392" cy="83039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13C33AC-C59A-31FA-61B2-06ED275CF457}"/>
              </a:ext>
            </a:extLst>
          </p:cNvPr>
          <p:cNvSpPr txBox="1"/>
          <p:nvPr/>
        </p:nvSpPr>
        <p:spPr>
          <a:xfrm>
            <a:off x="8922887" y="2795541"/>
            <a:ext cx="202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Leak crypto keys</a:t>
            </a:r>
          </a:p>
        </p:txBody>
      </p:sp>
      <p:pic>
        <p:nvPicPr>
          <p:cNvPr id="59" name="Graphic 58" descr="Detective male with solid fill">
            <a:extLst>
              <a:ext uri="{FF2B5EF4-FFF2-40B4-BE49-F238E27FC236}">
                <a16:creationId xmlns:a16="http://schemas.microsoft.com/office/drawing/2014/main" id="{7A1BC83E-54E3-8281-6069-EF7726280F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8487" y="3510924"/>
            <a:ext cx="914400" cy="914400"/>
          </a:xfrm>
          <a:prstGeom prst="rect">
            <a:avLst/>
          </a:prstGeom>
        </p:spPr>
      </p:pic>
      <p:pic>
        <p:nvPicPr>
          <p:cNvPr id="61" name="Graphic 60" descr="Detective male outline">
            <a:extLst>
              <a:ext uri="{FF2B5EF4-FFF2-40B4-BE49-F238E27FC236}">
                <a16:creationId xmlns:a16="http://schemas.microsoft.com/office/drawing/2014/main" id="{930688E1-5747-1404-87D8-8C33D6C73F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58186" y="3510924"/>
            <a:ext cx="914400" cy="9144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0270A3C-A360-B98B-2FDE-B0FE1250292F}"/>
              </a:ext>
            </a:extLst>
          </p:cNvPr>
          <p:cNvSpPr txBox="1"/>
          <p:nvPr/>
        </p:nvSpPr>
        <p:spPr>
          <a:xfrm>
            <a:off x="8806675" y="3748259"/>
            <a:ext cx="1897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Covert channels</a:t>
            </a:r>
          </a:p>
        </p:txBody>
      </p:sp>
      <p:pic>
        <p:nvPicPr>
          <p:cNvPr id="64" name="Graphic 63" descr="Keyboard with solid fill">
            <a:extLst>
              <a:ext uri="{FF2B5EF4-FFF2-40B4-BE49-F238E27FC236}">
                <a16:creationId xmlns:a16="http://schemas.microsoft.com/office/drawing/2014/main" id="{94C047B0-97F2-CCCF-D0F1-24918CF17F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18977" y="4374483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9EB87A9-4B28-9CD4-3467-AFEEE460BB37}"/>
              </a:ext>
            </a:extLst>
          </p:cNvPr>
          <p:cNvSpPr txBox="1"/>
          <p:nvPr/>
        </p:nvSpPr>
        <p:spPr>
          <a:xfrm>
            <a:off x="9050067" y="4580411"/>
            <a:ext cx="1897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Log Keystrokes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1C6EF7-8C8E-DAED-E876-2B3AB8717363}"/>
              </a:ext>
            </a:extLst>
          </p:cNvPr>
          <p:cNvSpPr txBox="1"/>
          <p:nvPr/>
        </p:nvSpPr>
        <p:spPr>
          <a:xfrm>
            <a:off x="8833623" y="5446512"/>
            <a:ext cx="202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And much more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BC4CC9-F037-15DB-8212-2CCD79DAFE95}"/>
              </a:ext>
            </a:extLst>
          </p:cNvPr>
          <p:cNvSpPr/>
          <p:nvPr/>
        </p:nvSpPr>
        <p:spPr>
          <a:xfrm>
            <a:off x="350277" y="1350665"/>
            <a:ext cx="11395921" cy="5005685"/>
          </a:xfrm>
          <a:prstGeom prst="rect">
            <a:avLst/>
          </a:prstGeom>
          <a:solidFill>
            <a:schemeClr val="bg1">
              <a:alpha val="9007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0BEE5A-F149-A911-F3C7-6D91551750B2}"/>
              </a:ext>
            </a:extLst>
          </p:cNvPr>
          <p:cNvSpPr txBox="1"/>
          <p:nvPr/>
        </p:nvSpPr>
        <p:spPr>
          <a:xfrm>
            <a:off x="1742364" y="3396888"/>
            <a:ext cx="8707272" cy="57888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How does it play out in practice?</a:t>
            </a:r>
          </a:p>
        </p:txBody>
      </p:sp>
    </p:spTree>
    <p:extLst>
      <p:ext uri="{BB962C8B-B14F-4D97-AF65-F5344CB8AC3E}">
        <p14:creationId xmlns:p14="http://schemas.microsoft.com/office/powerpoint/2010/main" val="147097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8" grpId="0"/>
      <p:bldP spid="49" grpId="0"/>
      <p:bldP spid="50" grpId="0"/>
      <p:bldP spid="51" grpId="0" animBg="1"/>
      <p:bldP spid="52" grpId="0"/>
      <p:bldP spid="57" grpId="0"/>
      <p:bldP spid="62" grpId="0"/>
      <p:bldP spid="65" grpId="0"/>
      <p:bldP spid="70" grpId="0"/>
      <p:bldP spid="71" grpId="0" animBg="1"/>
      <p:bldP spid="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D21B-CD39-C28C-1FE3-E498E1A9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for Today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E2139-8562-5010-82F8-E5ADCEB8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F9EEE-7A0E-6A31-D545-7A693CE5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45C2E7F6-CA91-59BE-4AFD-EEDEE8B1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7F0035-D192-A02B-A882-5768D5A0516F}"/>
              </a:ext>
            </a:extLst>
          </p:cNvPr>
          <p:cNvSpPr txBox="1"/>
          <p:nvPr/>
        </p:nvSpPr>
        <p:spPr>
          <a:xfrm>
            <a:off x="838200" y="1632295"/>
            <a:ext cx="921025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What are Flush-based Cache Attacks?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How well do they perform in the wild?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Can we make them resilient to system noise?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What is the impact of DABANGG refinements?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548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1495-8727-4BDB-8FE5-93EE0C32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Coming back to reality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C6B92-AD76-899C-2601-DC527BF7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DABANGG @ WOOT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CFF62-3B25-A284-D092-492E27EA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C1A9-245F-AA4C-B461-35C3E1EA480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12" descr="Avatar">
            <a:extLst>
              <a:ext uri="{FF2B5EF4-FFF2-40B4-BE49-F238E27FC236}">
                <a16:creationId xmlns:a16="http://schemas.microsoft.com/office/drawing/2014/main" id="{E0C961DB-0AD4-B830-CBEB-122944622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39096" cy="8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15" descr="Chart&#10;&#10;Description automatically generated">
            <a:extLst>
              <a:ext uri="{FF2B5EF4-FFF2-40B4-BE49-F238E27FC236}">
                <a16:creationId xmlns:a16="http://schemas.microsoft.com/office/drawing/2014/main" id="{F3F8835C-9AC5-4874-29A0-B8609BC9C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8601" b="9778"/>
          <a:stretch/>
        </p:blipFill>
        <p:spPr>
          <a:xfrm>
            <a:off x="3972019" y="1653209"/>
            <a:ext cx="7669521" cy="4065622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FFF804A-8E39-C932-B5BE-45B6E90A12CC}"/>
              </a:ext>
            </a:extLst>
          </p:cNvPr>
          <p:cNvSpPr/>
          <p:nvPr/>
        </p:nvSpPr>
        <p:spPr>
          <a:xfrm>
            <a:off x="5134682" y="5204791"/>
            <a:ext cx="6219118" cy="2490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4998A9-E4F4-9ADD-0726-8F09C8F9B232}"/>
              </a:ext>
            </a:extLst>
          </p:cNvPr>
          <p:cNvSpPr/>
          <p:nvPr/>
        </p:nvSpPr>
        <p:spPr>
          <a:xfrm>
            <a:off x="4944894" y="1910862"/>
            <a:ext cx="3513926" cy="32742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DB33E-AF46-4C8B-BE97-BA019470E909}"/>
              </a:ext>
            </a:extLst>
          </p:cNvPr>
          <p:cNvSpPr txBox="1"/>
          <p:nvPr/>
        </p:nvSpPr>
        <p:spPr>
          <a:xfrm>
            <a:off x="1064853" y="3186129"/>
            <a:ext cx="2079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Expectations</a:t>
            </a:r>
          </a:p>
        </p:txBody>
      </p:sp>
      <p:pic>
        <p:nvPicPr>
          <p:cNvPr id="25" name="Graphic 24" descr="Sunglasses face outline with solid fill">
            <a:extLst>
              <a:ext uri="{FF2B5EF4-FFF2-40B4-BE49-F238E27FC236}">
                <a16:creationId xmlns:a16="http://schemas.microsoft.com/office/drawing/2014/main" id="{73898E2E-CA1C-56FF-C59F-16C12777B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9277" y="2471535"/>
            <a:ext cx="865159" cy="8651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D8D6345-AE95-D400-A033-83B00EAA6AB9}"/>
              </a:ext>
            </a:extLst>
          </p:cNvPr>
          <p:cNvSpPr txBox="1"/>
          <p:nvPr/>
        </p:nvSpPr>
        <p:spPr>
          <a:xfrm>
            <a:off x="1498978" y="4196804"/>
            <a:ext cx="1211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Reality</a:t>
            </a:r>
          </a:p>
        </p:txBody>
      </p:sp>
      <p:pic>
        <p:nvPicPr>
          <p:cNvPr id="30" name="Graphic 29" descr="Loudly crying face outline outline">
            <a:extLst>
              <a:ext uri="{FF2B5EF4-FFF2-40B4-BE49-F238E27FC236}">
                <a16:creationId xmlns:a16="http://schemas.microsoft.com/office/drawing/2014/main" id="{81EBD149-C061-F446-4025-5E74B1D104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40900" y="2465834"/>
            <a:ext cx="865159" cy="8651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47DB6AA-1411-8157-CA12-7D36D2717B7B}"/>
              </a:ext>
            </a:extLst>
          </p:cNvPr>
          <p:cNvSpPr txBox="1"/>
          <p:nvPr/>
        </p:nvSpPr>
        <p:spPr>
          <a:xfrm>
            <a:off x="576404" y="1693136"/>
            <a:ext cx="3482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Intel Xeon W-2145 Skylake</a:t>
            </a:r>
          </a:p>
          <a:p>
            <a:r>
              <a:rPr lang="en-US" sz="2400" dirty="0"/>
              <a:t>8 cores/ 16 threads</a:t>
            </a:r>
          </a:p>
          <a:p>
            <a:r>
              <a:rPr lang="en-US" sz="2400" dirty="0"/>
              <a:t>Frequency 1.2 – 4.5 GHz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74A978-B414-4286-103F-D72AFB9C95E6}"/>
              </a:ext>
            </a:extLst>
          </p:cNvPr>
          <p:cNvCxnSpPr>
            <a:cxnSpLocks/>
          </p:cNvCxnSpPr>
          <p:nvPr/>
        </p:nvCxnSpPr>
        <p:spPr>
          <a:xfrm>
            <a:off x="8343900" y="4407614"/>
            <a:ext cx="279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38674-938F-879E-334D-8BAF24CCA2E4}"/>
              </a:ext>
            </a:extLst>
          </p:cNvPr>
          <p:cNvSpPr/>
          <p:nvPr/>
        </p:nvSpPr>
        <p:spPr>
          <a:xfrm>
            <a:off x="9589662" y="1335187"/>
            <a:ext cx="2246738" cy="5231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E531EA-B3FB-8CC0-CD83-749492BA7C21}"/>
              </a:ext>
            </a:extLst>
          </p:cNvPr>
          <p:cNvSpPr/>
          <p:nvPr/>
        </p:nvSpPr>
        <p:spPr>
          <a:xfrm>
            <a:off x="419549" y="1365105"/>
            <a:ext cx="11395921" cy="5005685"/>
          </a:xfrm>
          <a:prstGeom prst="rect">
            <a:avLst/>
          </a:prstGeom>
          <a:solidFill>
            <a:schemeClr val="bg1">
              <a:alpha val="9007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A9C0A2-4489-9667-2DA9-F54A025E66BC}"/>
              </a:ext>
            </a:extLst>
          </p:cNvPr>
          <p:cNvSpPr txBox="1"/>
          <p:nvPr/>
        </p:nvSpPr>
        <p:spPr>
          <a:xfrm>
            <a:off x="1742364" y="3396888"/>
            <a:ext cx="8707272" cy="57888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What’s the root cause? How can we fix this?</a:t>
            </a:r>
          </a:p>
        </p:txBody>
      </p:sp>
    </p:spTree>
    <p:extLst>
      <p:ext uri="{BB962C8B-B14F-4D97-AF65-F5344CB8AC3E}">
        <p14:creationId xmlns:p14="http://schemas.microsoft.com/office/powerpoint/2010/main" val="191468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7" grpId="0"/>
      <p:bldP spid="26" grpId="0"/>
      <p:bldP spid="36" grpId="0" animBg="1"/>
      <p:bldP spid="36" grpId="1" animBg="1"/>
      <p:bldP spid="36" grpId="2" animBg="1"/>
      <p:bldP spid="40" grpId="0" animBg="1"/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5969</TotalTime>
  <Words>1110</Words>
  <Application>Microsoft Macintosh PowerPoint</Application>
  <PresentationFormat>Widescreen</PresentationFormat>
  <Paragraphs>334</Paragraphs>
  <Slides>25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Wingdings</vt:lpstr>
      <vt:lpstr>Office Theme</vt:lpstr>
      <vt:lpstr>DABANGG: A Case for Noise Resilient Flush-Based Cache Attacks</vt:lpstr>
      <vt:lpstr>Cache Timing-based Attacks</vt:lpstr>
      <vt:lpstr>Outline for Today</vt:lpstr>
      <vt:lpstr>Outline for Today</vt:lpstr>
      <vt:lpstr>Primer: Flush-based Cache Attacks</vt:lpstr>
      <vt:lpstr>Primer: Flush-based Cache Attacks</vt:lpstr>
      <vt:lpstr>Primer: Flush-based Cache Attacks</vt:lpstr>
      <vt:lpstr>Outline for Today</vt:lpstr>
      <vt:lpstr>Coming back to reality</vt:lpstr>
      <vt:lpstr>Frequency Scaling and Core Placement</vt:lpstr>
      <vt:lpstr>Frequency Scaling and Core Placement</vt:lpstr>
      <vt:lpstr>Outline for Today</vt:lpstr>
      <vt:lpstr>Let’s parameterize system noise</vt:lpstr>
      <vt:lpstr>Existing Calibration Techniques</vt:lpstr>
      <vt:lpstr>DABANGG Calibration</vt:lpstr>
      <vt:lpstr>DABANGG Calibration</vt:lpstr>
      <vt:lpstr>DABANGG Calibration</vt:lpstr>
      <vt:lpstr>DABANGG+FLUSH+RELOAD Attack Loop</vt:lpstr>
      <vt:lpstr>DABANGG+FLUSH+RELOAD Attack Loop</vt:lpstr>
      <vt:lpstr>Outline for Today</vt:lpstr>
      <vt:lpstr>AES T-Table Private Key Extraction</vt:lpstr>
      <vt:lpstr>DABANGG-enabled AES Private Key Extraction</vt:lpstr>
      <vt:lpstr>DABANGG-enabled AES Private Key Extraction</vt:lpstr>
      <vt:lpstr>Future Directions</vt:lpstr>
      <vt:lpstr>DABANGG: Noise-Resilient Flush-based Attacks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DABANGG: A Case for Noise Resilient Flush-Based Cache Attacks</dc:title>
  <dc:creator>Saxena, Anish</dc:creator>
  <cp:lastModifiedBy>Saxena, Anish</cp:lastModifiedBy>
  <cp:revision>8</cp:revision>
  <dcterms:created xsi:type="dcterms:W3CDTF">2022-05-22T16:38:34Z</dcterms:created>
  <dcterms:modified xsi:type="dcterms:W3CDTF">2022-05-26T20:07:47Z</dcterms:modified>
</cp:coreProperties>
</file>